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6" r:id="rId1"/>
  </p:sldMasterIdLst>
  <p:notesMasterIdLst>
    <p:notesMasterId r:id="rId22"/>
  </p:notesMasterIdLst>
  <p:sldIdLst>
    <p:sldId id="256" r:id="rId2"/>
    <p:sldId id="257" r:id="rId3"/>
    <p:sldId id="339" r:id="rId4"/>
    <p:sldId id="287" r:id="rId5"/>
    <p:sldId id="329" r:id="rId6"/>
    <p:sldId id="277" r:id="rId7"/>
    <p:sldId id="330" r:id="rId8"/>
    <p:sldId id="334" r:id="rId9"/>
    <p:sldId id="331" r:id="rId10"/>
    <p:sldId id="336" r:id="rId11"/>
    <p:sldId id="342" r:id="rId12"/>
    <p:sldId id="332" r:id="rId13"/>
    <p:sldId id="314" r:id="rId14"/>
    <p:sldId id="315" r:id="rId15"/>
    <p:sldId id="318" r:id="rId16"/>
    <p:sldId id="337" r:id="rId17"/>
    <p:sldId id="288" r:id="rId18"/>
    <p:sldId id="340" r:id="rId19"/>
    <p:sldId id="265" r:id="rId20"/>
    <p:sldId id="291"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94660"/>
  </p:normalViewPr>
  <p:slideViewPr>
    <p:cSldViewPr>
      <p:cViewPr>
        <p:scale>
          <a:sx n="110" d="100"/>
          <a:sy n="110" d="100"/>
        </p:scale>
        <p:origin x="-192" y="10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3E21FB-974E-4A63-9E19-6EB63C8F3680}" type="datetimeFigureOut">
              <a:rPr lang="fr-FR" smtClean="0"/>
              <a:pPr/>
              <a:t>05/06/2017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A00A26-7581-4CAB-8D0E-A5E4C5CBA29A}" type="slidenum">
              <a:rPr lang="fr-FR" smtClean="0"/>
              <a:pPr/>
              <a:t>‹N°›</a:t>
            </a:fld>
            <a:endParaRPr lang="fr-FR"/>
          </a:p>
        </p:txBody>
      </p:sp>
    </p:spTree>
    <p:extLst>
      <p:ext uri="{BB962C8B-B14F-4D97-AF65-F5344CB8AC3E}">
        <p14:creationId xmlns:p14="http://schemas.microsoft.com/office/powerpoint/2010/main" val="1961578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90633" marR="5011" indent="-200993" algn="just" defTabSz="-557">
              <a:lnSpc>
                <a:spcPct val="102000"/>
              </a:lnSpc>
              <a:buFont typeface="Symbol" panose="05050102010706020507"/>
              <a:buChar char=""/>
              <a:tabLst>
                <a:tab pos="290633" algn="l"/>
              </a:tabLst>
            </a:pPr>
            <a:r>
              <a:rPr lang="fr-FR" spc="-4" dirty="0" smtClean="0">
                <a:latin typeface="+mn-lt"/>
                <a:cs typeface="Calibri" panose="020F0502020204030204"/>
              </a:rPr>
              <a:t>Débuter par </a:t>
            </a:r>
            <a:r>
              <a:rPr lang="fr-FR" dirty="0" smtClean="0">
                <a:latin typeface="+mn-lt"/>
                <a:cs typeface="Calibri" panose="020F0502020204030204"/>
              </a:rPr>
              <a:t>une </a:t>
            </a:r>
            <a:r>
              <a:rPr lang="fr-FR" b="1" spc="-4" dirty="0" smtClean="0">
                <a:latin typeface="+mn-lt"/>
                <a:cs typeface="Calibri" panose="020F0502020204030204"/>
              </a:rPr>
              <a:t>récapitulation des acquis antérieurs </a:t>
            </a:r>
            <a:r>
              <a:rPr lang="fr-FR" dirty="0" smtClean="0">
                <a:latin typeface="+mn-lt"/>
                <a:cs typeface="Calibri" panose="020F0502020204030204"/>
              </a:rPr>
              <a:t>et </a:t>
            </a:r>
            <a:r>
              <a:rPr lang="fr-FR" spc="-4" dirty="0" smtClean="0">
                <a:latin typeface="+mn-lt"/>
                <a:cs typeface="Calibri" panose="020F0502020204030204"/>
              </a:rPr>
              <a:t>une justification </a:t>
            </a:r>
            <a:r>
              <a:rPr lang="fr-FR" dirty="0" smtClean="0">
                <a:latin typeface="+mn-lt"/>
                <a:cs typeface="Calibri" panose="020F0502020204030204"/>
              </a:rPr>
              <a:t>de </a:t>
            </a:r>
            <a:r>
              <a:rPr lang="fr-FR" spc="-4" dirty="0" smtClean="0">
                <a:latin typeface="+mn-lt"/>
                <a:cs typeface="Calibri" panose="020F0502020204030204"/>
              </a:rPr>
              <a:t>leur utilité, pour  permettre   </a:t>
            </a:r>
            <a:r>
              <a:rPr lang="fr-FR" dirty="0" smtClean="0">
                <a:latin typeface="+mn-lt"/>
                <a:cs typeface="Calibri" panose="020F0502020204030204"/>
              </a:rPr>
              <a:t>l’ancrage </a:t>
            </a:r>
            <a:r>
              <a:rPr lang="fr-FR" spc="-4" dirty="0" smtClean="0">
                <a:latin typeface="+mn-lt"/>
                <a:cs typeface="Calibri" panose="020F0502020204030204"/>
              </a:rPr>
              <a:t>des connaissances</a:t>
            </a:r>
            <a:r>
              <a:rPr lang="fr-FR" spc="4" dirty="0" smtClean="0">
                <a:latin typeface="+mn-lt"/>
                <a:cs typeface="Calibri" panose="020F0502020204030204"/>
              </a:rPr>
              <a:t> </a:t>
            </a:r>
            <a:r>
              <a:rPr lang="fr-FR" spc="-4" dirty="0" smtClean="0">
                <a:latin typeface="+mn-lt"/>
                <a:cs typeface="Calibri" panose="020F0502020204030204"/>
              </a:rPr>
              <a:t>nouvelles.</a:t>
            </a:r>
            <a:endParaRPr lang="fr-FR" dirty="0" smtClean="0">
              <a:latin typeface="+mn-lt"/>
              <a:cs typeface="Calibri" panose="020F0502020204030204"/>
            </a:endParaRPr>
          </a:p>
          <a:p>
            <a:pPr marL="290633" indent="-200993" defTabSz="-557">
              <a:spcBef>
                <a:spcPts val="70"/>
              </a:spcBef>
              <a:buFont typeface="Symbol" panose="05050102010706020507"/>
              <a:buChar char=""/>
              <a:tabLst>
                <a:tab pos="289519" algn="l"/>
                <a:tab pos="290633" algn="l"/>
              </a:tabLst>
            </a:pPr>
            <a:r>
              <a:rPr lang="fr-FR" dirty="0" smtClean="0">
                <a:latin typeface="+mn-lt"/>
                <a:cs typeface="Calibri" panose="020F0502020204030204"/>
              </a:rPr>
              <a:t>De </a:t>
            </a:r>
            <a:r>
              <a:rPr lang="fr-FR" spc="-4" dirty="0" smtClean="0">
                <a:latin typeface="+mn-lt"/>
                <a:cs typeface="Calibri" panose="020F0502020204030204"/>
              </a:rPr>
              <a:t>poursuivre  par  </a:t>
            </a:r>
            <a:r>
              <a:rPr lang="fr-FR" dirty="0" smtClean="0">
                <a:latin typeface="+mn-lt"/>
                <a:cs typeface="Calibri" panose="020F0502020204030204"/>
              </a:rPr>
              <a:t>une  </a:t>
            </a:r>
            <a:r>
              <a:rPr lang="fr-FR" b="1" spc="-4" dirty="0" smtClean="0">
                <a:latin typeface="+mn-lt"/>
                <a:cs typeface="Calibri" panose="020F0502020204030204"/>
              </a:rPr>
              <a:t>contextualisation </a:t>
            </a:r>
            <a:r>
              <a:rPr lang="fr-FR" dirty="0" smtClean="0">
                <a:latin typeface="+mn-lt"/>
                <a:cs typeface="Calibri" panose="020F0502020204030204"/>
              </a:rPr>
              <a:t>: </a:t>
            </a:r>
            <a:r>
              <a:rPr lang="fr-FR" spc="-4" dirty="0" smtClean="0">
                <a:latin typeface="+mn-lt"/>
                <a:cs typeface="Calibri" panose="020F0502020204030204"/>
              </a:rPr>
              <a:t>concrètement,  c’est  </a:t>
            </a:r>
            <a:r>
              <a:rPr lang="fr-FR" dirty="0" smtClean="0">
                <a:latin typeface="+mn-lt"/>
                <a:cs typeface="Calibri" panose="020F0502020204030204"/>
              </a:rPr>
              <a:t>à </a:t>
            </a:r>
            <a:r>
              <a:rPr lang="fr-FR" spc="-4" dirty="0" smtClean="0">
                <a:latin typeface="+mn-lt"/>
                <a:cs typeface="Calibri" panose="020F0502020204030204"/>
              </a:rPr>
              <a:t>travers une </a:t>
            </a:r>
            <a:r>
              <a:rPr lang="fr-FR" spc="75" dirty="0" smtClean="0">
                <a:latin typeface="+mn-lt"/>
                <a:cs typeface="Calibri" panose="020F0502020204030204"/>
              </a:rPr>
              <a:t> </a:t>
            </a:r>
            <a:r>
              <a:rPr lang="fr-FR" b="1" spc="-4" dirty="0" smtClean="0">
                <a:latin typeface="+mn-lt"/>
                <a:cs typeface="Calibri" panose="020F0502020204030204"/>
              </a:rPr>
              <a:t>situation-problème </a:t>
            </a:r>
            <a:r>
              <a:rPr lang="fr-FR" spc="-4" dirty="0" smtClean="0">
                <a:latin typeface="+mn-lt"/>
                <a:cs typeface="Calibri" panose="020F0502020204030204"/>
              </a:rPr>
              <a:t>qu’une notion nouvelle sera introduite</a:t>
            </a:r>
            <a:endParaRPr lang="fr-FR" dirty="0" smtClean="0">
              <a:latin typeface="+mn-lt"/>
              <a:cs typeface="Calibri" panose="020F0502020204030204"/>
            </a:endParaRPr>
          </a:p>
          <a:p>
            <a:pPr marL="290633" marR="7238" indent="-200993" algn="just" defTabSz="-557">
              <a:lnSpc>
                <a:spcPct val="102000"/>
              </a:lnSpc>
              <a:spcBef>
                <a:spcPts val="39"/>
              </a:spcBef>
              <a:buFont typeface="Symbol" panose="05050102010706020507"/>
              <a:buChar char=""/>
              <a:tabLst>
                <a:tab pos="290633" algn="l"/>
              </a:tabLst>
            </a:pPr>
            <a:r>
              <a:rPr lang="fr-FR" spc="-4" dirty="0" smtClean="0">
                <a:latin typeface="+mn-lt"/>
                <a:cs typeface="Calibri" panose="020F0502020204030204"/>
              </a:rPr>
              <a:t>D’optimiser </a:t>
            </a:r>
            <a:r>
              <a:rPr lang="fr-FR" spc="-9" dirty="0" smtClean="0">
                <a:latin typeface="+mn-lt"/>
                <a:cs typeface="Calibri" panose="020F0502020204030204"/>
              </a:rPr>
              <a:t>le </a:t>
            </a:r>
            <a:r>
              <a:rPr lang="fr-FR" spc="-4" dirty="0" smtClean="0">
                <a:latin typeface="+mn-lt"/>
                <a:cs typeface="Calibri" panose="020F0502020204030204"/>
              </a:rPr>
              <a:t>temps d’apprentissage individuel </a:t>
            </a:r>
            <a:r>
              <a:rPr lang="fr-FR" dirty="0" smtClean="0">
                <a:latin typeface="+mn-lt"/>
                <a:cs typeface="Calibri" panose="020F0502020204030204"/>
              </a:rPr>
              <a:t>de </a:t>
            </a:r>
            <a:r>
              <a:rPr lang="fr-FR" spc="-4" dirty="0" smtClean="0">
                <a:latin typeface="+mn-lt"/>
                <a:cs typeface="Calibri" panose="020F0502020204030204"/>
              </a:rPr>
              <a:t>chaque élève (laisser </a:t>
            </a:r>
            <a:r>
              <a:rPr lang="fr-FR" dirty="0" smtClean="0">
                <a:latin typeface="+mn-lt"/>
                <a:cs typeface="Calibri" panose="020F0502020204030204"/>
              </a:rPr>
              <a:t>le </a:t>
            </a:r>
            <a:r>
              <a:rPr lang="fr-FR" spc="-4" dirty="0" smtClean="0">
                <a:latin typeface="+mn-lt"/>
                <a:cs typeface="Calibri" panose="020F0502020204030204"/>
              </a:rPr>
              <a:t>temps </a:t>
            </a:r>
            <a:r>
              <a:rPr lang="fr-FR" dirty="0" smtClean="0">
                <a:latin typeface="+mn-lt"/>
                <a:cs typeface="Calibri" panose="020F0502020204030204"/>
              </a:rPr>
              <a:t>à </a:t>
            </a:r>
            <a:r>
              <a:rPr lang="fr-FR" spc="-4" dirty="0" smtClean="0">
                <a:latin typeface="+mn-lt"/>
                <a:cs typeface="Calibri" panose="020F0502020204030204"/>
              </a:rPr>
              <a:t>chaque élève,  </a:t>
            </a:r>
            <a:r>
              <a:rPr lang="fr-FR" dirty="0" smtClean="0">
                <a:latin typeface="+mn-lt"/>
                <a:cs typeface="Calibri" panose="020F0502020204030204"/>
              </a:rPr>
              <a:t>de se </a:t>
            </a:r>
            <a:r>
              <a:rPr lang="fr-FR" spc="-4" dirty="0" smtClean="0">
                <a:latin typeface="+mn-lt"/>
                <a:cs typeface="Calibri" panose="020F0502020204030204"/>
              </a:rPr>
              <a:t>confronter </a:t>
            </a:r>
            <a:r>
              <a:rPr lang="fr-FR" dirty="0" smtClean="0">
                <a:latin typeface="+mn-lt"/>
                <a:cs typeface="Calibri" panose="020F0502020204030204"/>
              </a:rPr>
              <a:t>à la </a:t>
            </a:r>
            <a:r>
              <a:rPr lang="fr-FR" spc="-4" dirty="0" smtClean="0">
                <a:latin typeface="+mn-lt"/>
                <a:cs typeface="Calibri" panose="020F0502020204030204"/>
              </a:rPr>
              <a:t>tâche, </a:t>
            </a:r>
            <a:r>
              <a:rPr lang="fr-FR" dirty="0" smtClean="0">
                <a:latin typeface="+mn-lt"/>
                <a:cs typeface="Calibri" panose="020F0502020204030204"/>
              </a:rPr>
              <a:t>de </a:t>
            </a:r>
            <a:r>
              <a:rPr lang="fr-FR" spc="-4" dirty="0" smtClean="0">
                <a:latin typeface="+mn-lt"/>
                <a:cs typeface="Calibri" panose="020F0502020204030204"/>
              </a:rPr>
              <a:t>s’essayer </a:t>
            </a:r>
            <a:r>
              <a:rPr lang="fr-FR" dirty="0" smtClean="0">
                <a:latin typeface="+mn-lt"/>
                <a:cs typeface="Calibri" panose="020F0502020204030204"/>
              </a:rPr>
              <a:t>à des  </a:t>
            </a:r>
            <a:r>
              <a:rPr lang="fr-FR" spc="-4" dirty="0" smtClean="0">
                <a:latin typeface="+mn-lt"/>
                <a:cs typeface="Calibri" panose="020F0502020204030204"/>
              </a:rPr>
              <a:t>procédures particulières </a:t>
            </a:r>
            <a:r>
              <a:rPr lang="fr-FR" spc="-9" dirty="0" smtClean="0">
                <a:latin typeface="+mn-lt"/>
                <a:cs typeface="Calibri" panose="020F0502020204030204"/>
              </a:rPr>
              <a:t>ou </a:t>
            </a:r>
            <a:r>
              <a:rPr lang="fr-FR" spc="-4" dirty="0" smtClean="0">
                <a:latin typeface="+mn-lt"/>
                <a:cs typeface="Calibri" panose="020F0502020204030204"/>
              </a:rPr>
              <a:t>singulières,</a:t>
            </a:r>
            <a:r>
              <a:rPr lang="fr-FR" spc="79" dirty="0" smtClean="0">
                <a:latin typeface="+mn-lt"/>
                <a:cs typeface="Calibri" panose="020F0502020204030204"/>
              </a:rPr>
              <a:t> </a:t>
            </a:r>
            <a:r>
              <a:rPr lang="fr-FR" dirty="0" smtClean="0">
                <a:latin typeface="+mn-lt"/>
                <a:cs typeface="Calibri" panose="020F0502020204030204"/>
              </a:rPr>
              <a:t>diverses)</a:t>
            </a:r>
          </a:p>
          <a:p>
            <a:pPr marL="290633" indent="-200993" defTabSz="-557">
              <a:spcBef>
                <a:spcPts val="70"/>
              </a:spcBef>
              <a:buFont typeface="Symbol" panose="05050102010706020507"/>
              <a:buChar char=""/>
              <a:tabLst>
                <a:tab pos="289519" algn="l"/>
                <a:tab pos="290633" algn="l"/>
              </a:tabLst>
            </a:pPr>
            <a:r>
              <a:rPr lang="fr-FR" dirty="0" smtClean="0">
                <a:latin typeface="+mn-lt"/>
                <a:cs typeface="Calibri" panose="020F0502020204030204"/>
              </a:rPr>
              <a:t>De </a:t>
            </a:r>
            <a:r>
              <a:rPr lang="fr-FR" spc="-4" dirty="0" smtClean="0">
                <a:latin typeface="+mn-lt"/>
                <a:cs typeface="Calibri" panose="020F0502020204030204"/>
              </a:rPr>
              <a:t>confronter </a:t>
            </a:r>
            <a:r>
              <a:rPr lang="fr-FR" dirty="0" smtClean="0">
                <a:latin typeface="+mn-lt"/>
                <a:cs typeface="Calibri" panose="020F0502020204030204"/>
              </a:rPr>
              <a:t>les </a:t>
            </a:r>
            <a:r>
              <a:rPr lang="fr-FR" spc="-4" dirty="0" smtClean="0">
                <a:latin typeface="+mn-lt"/>
                <a:cs typeface="Calibri" panose="020F0502020204030204"/>
              </a:rPr>
              <a:t>procédures en multipliant les verbalisations </a:t>
            </a:r>
            <a:r>
              <a:rPr lang="fr-FR" dirty="0" smtClean="0">
                <a:latin typeface="+mn-lt"/>
                <a:cs typeface="Calibri" panose="020F0502020204030204"/>
              </a:rPr>
              <a:t>et </a:t>
            </a:r>
            <a:r>
              <a:rPr lang="fr-FR" spc="-4" dirty="0" smtClean="0">
                <a:latin typeface="+mn-lt"/>
                <a:cs typeface="Calibri" panose="020F0502020204030204"/>
              </a:rPr>
              <a:t>interactions entre</a:t>
            </a:r>
            <a:r>
              <a:rPr lang="fr-FR" spc="75" dirty="0" smtClean="0">
                <a:latin typeface="+mn-lt"/>
                <a:cs typeface="Calibri" panose="020F0502020204030204"/>
              </a:rPr>
              <a:t> </a:t>
            </a:r>
            <a:r>
              <a:rPr lang="fr-FR" dirty="0" smtClean="0">
                <a:latin typeface="+mn-lt"/>
                <a:cs typeface="Calibri" panose="020F0502020204030204"/>
              </a:rPr>
              <a:t>élèves.</a:t>
            </a:r>
          </a:p>
          <a:p>
            <a:pPr marL="290633" marR="4454" indent="-200993" algn="just" defTabSz="-557">
              <a:lnSpc>
                <a:spcPct val="102000"/>
              </a:lnSpc>
              <a:spcBef>
                <a:spcPts val="44"/>
              </a:spcBef>
              <a:buFont typeface="Symbol" panose="05050102010706020507"/>
              <a:buChar char=""/>
              <a:tabLst>
                <a:tab pos="290633" algn="l"/>
              </a:tabLst>
            </a:pPr>
            <a:r>
              <a:rPr lang="fr-FR" spc="-4" dirty="0" smtClean="0">
                <a:latin typeface="+mn-lt"/>
                <a:cs typeface="Calibri" panose="020F0502020204030204"/>
              </a:rPr>
              <a:t>D’intégrer </a:t>
            </a:r>
            <a:r>
              <a:rPr lang="fr-FR" dirty="0" smtClean="0">
                <a:latin typeface="+mn-lt"/>
                <a:cs typeface="Calibri" panose="020F0502020204030204"/>
              </a:rPr>
              <a:t>de </a:t>
            </a:r>
            <a:r>
              <a:rPr lang="fr-FR" b="1" spc="-4" dirty="0" smtClean="0">
                <a:latin typeface="+mn-lt"/>
                <a:cs typeface="Calibri" panose="020F0502020204030204"/>
              </a:rPr>
              <a:t>nombreuses phases </a:t>
            </a:r>
            <a:r>
              <a:rPr lang="fr-FR" b="1" dirty="0" smtClean="0">
                <a:latin typeface="+mn-lt"/>
                <a:cs typeface="Calibri" panose="020F0502020204030204"/>
              </a:rPr>
              <a:t>de </a:t>
            </a:r>
            <a:r>
              <a:rPr lang="fr-FR" b="1" spc="-4" dirty="0" smtClean="0">
                <a:latin typeface="+mn-lt"/>
                <a:cs typeface="Calibri" panose="020F0502020204030204"/>
              </a:rPr>
              <a:t>régulation </a:t>
            </a:r>
            <a:r>
              <a:rPr lang="fr-FR" dirty="0" smtClean="0">
                <a:latin typeface="+mn-lt"/>
                <a:cs typeface="Calibri" panose="020F0502020204030204"/>
              </a:rPr>
              <a:t>: </a:t>
            </a:r>
            <a:r>
              <a:rPr lang="fr-FR" spc="-4" dirty="0" smtClean="0">
                <a:latin typeface="+mn-lt"/>
                <a:cs typeface="Calibri" panose="020F0502020204030204"/>
              </a:rPr>
              <a:t>l’enseignant doit constamment </a:t>
            </a:r>
            <a:r>
              <a:rPr lang="fr-FR" dirty="0" smtClean="0">
                <a:latin typeface="+mn-lt"/>
                <a:cs typeface="Calibri" panose="020F0502020204030204"/>
              </a:rPr>
              <a:t>s’assurer, par </a:t>
            </a:r>
            <a:r>
              <a:rPr lang="fr-FR" spc="-4" dirty="0" smtClean="0">
                <a:latin typeface="+mn-lt"/>
                <a:cs typeface="Calibri" panose="020F0502020204030204"/>
              </a:rPr>
              <a:t>des  rétroactions, </a:t>
            </a:r>
            <a:r>
              <a:rPr lang="fr-FR" dirty="0" smtClean="0">
                <a:latin typeface="+mn-lt"/>
                <a:cs typeface="Calibri" panose="020F0502020204030204"/>
              </a:rPr>
              <a:t>des </a:t>
            </a:r>
            <a:r>
              <a:rPr lang="fr-FR" spc="-4" dirty="0" smtClean="0">
                <a:latin typeface="+mn-lt"/>
                <a:cs typeface="Calibri" panose="020F0502020204030204"/>
              </a:rPr>
              <a:t>questionnements, </a:t>
            </a:r>
            <a:r>
              <a:rPr lang="fr-FR" dirty="0" smtClean="0">
                <a:latin typeface="+mn-lt"/>
                <a:cs typeface="Calibri" panose="020F0502020204030204"/>
              </a:rPr>
              <a:t>des </a:t>
            </a:r>
            <a:r>
              <a:rPr lang="fr-FR" spc="-4" dirty="0" smtClean="0">
                <a:latin typeface="+mn-lt"/>
                <a:cs typeface="Calibri" panose="020F0502020204030204"/>
              </a:rPr>
              <a:t>exemples </a:t>
            </a:r>
            <a:r>
              <a:rPr lang="fr-FR" dirty="0" smtClean="0">
                <a:latin typeface="+mn-lt"/>
                <a:cs typeface="Calibri" panose="020F0502020204030204"/>
              </a:rPr>
              <a:t>et des contre-exemples, que les </a:t>
            </a:r>
            <a:r>
              <a:rPr lang="fr-FR" spc="-4" dirty="0" smtClean="0">
                <a:latin typeface="+mn-lt"/>
                <a:cs typeface="Calibri" panose="020F0502020204030204"/>
              </a:rPr>
              <a:t>élèves valident,  ajustent, consolident </a:t>
            </a:r>
            <a:r>
              <a:rPr lang="fr-FR" dirty="0" smtClean="0">
                <a:latin typeface="+mn-lt"/>
                <a:cs typeface="Calibri" panose="020F0502020204030204"/>
              </a:rPr>
              <a:t>et </a:t>
            </a:r>
            <a:r>
              <a:rPr lang="fr-FR" spc="-4" dirty="0" smtClean="0">
                <a:latin typeface="+mn-lt"/>
                <a:cs typeface="Calibri" panose="020F0502020204030204"/>
              </a:rPr>
              <a:t>approfondissent </a:t>
            </a:r>
            <a:r>
              <a:rPr lang="fr-FR" dirty="0" smtClean="0">
                <a:latin typeface="+mn-lt"/>
                <a:cs typeface="Calibri" panose="020F0502020204030204"/>
              </a:rPr>
              <a:t>leurs</a:t>
            </a:r>
            <a:r>
              <a:rPr lang="fr-FR" spc="22" dirty="0" smtClean="0">
                <a:latin typeface="+mn-lt"/>
                <a:cs typeface="Calibri" panose="020F0502020204030204"/>
              </a:rPr>
              <a:t> </a:t>
            </a:r>
            <a:r>
              <a:rPr lang="fr-FR" spc="-4" dirty="0" smtClean="0">
                <a:latin typeface="+mn-lt"/>
                <a:cs typeface="Calibri" panose="020F0502020204030204"/>
              </a:rPr>
              <a:t>connaissances.</a:t>
            </a:r>
            <a:endParaRPr lang="fr-FR" dirty="0" smtClean="0">
              <a:latin typeface="+mn-lt"/>
              <a:cs typeface="Calibri" panose="020F0502020204030204"/>
            </a:endParaRPr>
          </a:p>
          <a:p>
            <a:pPr marL="290633" marR="6681" indent="-200993" algn="just" defTabSz="-557">
              <a:lnSpc>
                <a:spcPct val="101000"/>
              </a:lnSpc>
              <a:spcBef>
                <a:spcPts val="53"/>
              </a:spcBef>
              <a:buFont typeface="Symbol" panose="05050102010706020507"/>
              <a:buChar char=""/>
              <a:tabLst>
                <a:tab pos="290633" algn="l"/>
              </a:tabLst>
            </a:pPr>
            <a:r>
              <a:rPr lang="fr-FR" dirty="0" smtClean="0">
                <a:latin typeface="+mn-lt"/>
                <a:cs typeface="Calibri" panose="020F0502020204030204"/>
              </a:rPr>
              <a:t>de </a:t>
            </a:r>
            <a:r>
              <a:rPr lang="fr-FR" spc="-4" dirty="0" smtClean="0">
                <a:latin typeface="+mn-lt"/>
                <a:cs typeface="Calibri" panose="020F0502020204030204"/>
              </a:rPr>
              <a:t>consacrer un </a:t>
            </a:r>
            <a:r>
              <a:rPr lang="fr-FR" b="1" spc="-4" dirty="0" smtClean="0">
                <a:latin typeface="+mn-lt"/>
                <a:cs typeface="Calibri" panose="020F0502020204030204"/>
              </a:rPr>
              <a:t>temps </a:t>
            </a:r>
            <a:r>
              <a:rPr lang="fr-FR" b="1" dirty="0" smtClean="0">
                <a:latin typeface="+mn-lt"/>
                <a:cs typeface="Calibri" panose="020F0502020204030204"/>
              </a:rPr>
              <a:t>de </a:t>
            </a:r>
            <a:r>
              <a:rPr lang="fr-FR" b="1" spc="-4" dirty="0" smtClean="0">
                <a:latin typeface="+mn-lt"/>
                <a:cs typeface="Calibri" panose="020F0502020204030204"/>
              </a:rPr>
              <a:t>travail utile </a:t>
            </a:r>
            <a:r>
              <a:rPr lang="fr-FR" b="1" dirty="0" smtClean="0">
                <a:latin typeface="+mn-lt"/>
                <a:cs typeface="Calibri" panose="020F0502020204030204"/>
              </a:rPr>
              <a:t>le </a:t>
            </a:r>
            <a:r>
              <a:rPr lang="fr-FR" b="1" spc="-4" dirty="0" smtClean="0">
                <a:latin typeface="+mn-lt"/>
                <a:cs typeface="Calibri" panose="020F0502020204030204"/>
              </a:rPr>
              <a:t>plus élevé </a:t>
            </a:r>
            <a:r>
              <a:rPr lang="fr-FR" b="1" dirty="0" smtClean="0">
                <a:latin typeface="+mn-lt"/>
                <a:cs typeface="Calibri" panose="020F0502020204030204"/>
              </a:rPr>
              <a:t>possible </a:t>
            </a:r>
            <a:r>
              <a:rPr lang="fr-FR" dirty="0" smtClean="0">
                <a:latin typeface="+mn-lt"/>
                <a:cs typeface="Calibri" panose="020F0502020204030204"/>
              </a:rPr>
              <a:t>: il </a:t>
            </a:r>
            <a:r>
              <a:rPr lang="fr-FR" spc="-4" dirty="0" smtClean="0">
                <a:latin typeface="+mn-lt"/>
                <a:cs typeface="Calibri" panose="020F0502020204030204"/>
              </a:rPr>
              <a:t>appartient </a:t>
            </a:r>
            <a:r>
              <a:rPr lang="fr-FR" dirty="0" smtClean="0">
                <a:latin typeface="+mn-lt"/>
                <a:cs typeface="Calibri" panose="020F0502020204030204"/>
              </a:rPr>
              <a:t>à </a:t>
            </a:r>
            <a:r>
              <a:rPr lang="fr-FR" spc="-4" dirty="0" smtClean="0">
                <a:latin typeface="+mn-lt"/>
                <a:cs typeface="Calibri" panose="020F0502020204030204"/>
              </a:rPr>
              <a:t>l’enseignant de  préparer et d’organiser </a:t>
            </a:r>
            <a:r>
              <a:rPr lang="fr-FR" spc="-9" dirty="0" smtClean="0">
                <a:latin typeface="+mn-lt"/>
                <a:cs typeface="Calibri" panose="020F0502020204030204"/>
              </a:rPr>
              <a:t>la </a:t>
            </a:r>
            <a:r>
              <a:rPr lang="fr-FR" spc="-4" dirty="0" smtClean="0">
                <a:latin typeface="+mn-lt"/>
                <a:cs typeface="Calibri" panose="020F0502020204030204"/>
              </a:rPr>
              <a:t>classe </a:t>
            </a:r>
            <a:r>
              <a:rPr lang="fr-FR" dirty="0" smtClean="0">
                <a:latin typeface="+mn-lt"/>
                <a:cs typeface="Calibri" panose="020F0502020204030204"/>
              </a:rPr>
              <a:t>de </a:t>
            </a:r>
            <a:r>
              <a:rPr lang="fr-FR" spc="-4" dirty="0" smtClean="0">
                <a:latin typeface="+mn-lt"/>
                <a:cs typeface="Calibri" panose="020F0502020204030204"/>
              </a:rPr>
              <a:t>manière que </a:t>
            </a:r>
            <a:r>
              <a:rPr lang="fr-FR" dirty="0" smtClean="0">
                <a:latin typeface="+mn-lt"/>
                <a:cs typeface="Calibri" panose="020F0502020204030204"/>
              </a:rPr>
              <a:t>les activités et les </a:t>
            </a:r>
            <a:r>
              <a:rPr lang="fr-FR" spc="-4" dirty="0" smtClean="0">
                <a:latin typeface="+mn-lt"/>
                <a:cs typeface="Calibri" panose="020F0502020204030204"/>
              </a:rPr>
              <a:t>démarches qui </a:t>
            </a:r>
            <a:r>
              <a:rPr lang="fr-FR" dirty="0" smtClean="0">
                <a:latin typeface="+mn-lt"/>
                <a:cs typeface="Calibri" panose="020F0502020204030204"/>
              </a:rPr>
              <a:t>ne </a:t>
            </a:r>
            <a:r>
              <a:rPr lang="fr-FR" spc="-4" dirty="0" smtClean="0">
                <a:latin typeface="+mn-lt"/>
                <a:cs typeface="Calibri" panose="020F0502020204030204"/>
              </a:rPr>
              <a:t>contribuent  </a:t>
            </a:r>
            <a:r>
              <a:rPr lang="fr-FR" dirty="0" smtClean="0">
                <a:latin typeface="+mn-lt"/>
                <a:cs typeface="Calibri" panose="020F0502020204030204"/>
              </a:rPr>
              <a:t>pas </a:t>
            </a:r>
            <a:r>
              <a:rPr lang="fr-FR" spc="-4" dirty="0" smtClean="0">
                <a:latin typeface="+mn-lt"/>
                <a:cs typeface="Calibri" panose="020F0502020204030204"/>
              </a:rPr>
              <a:t>directement </a:t>
            </a:r>
            <a:r>
              <a:rPr lang="fr-FR" dirty="0" smtClean="0">
                <a:latin typeface="+mn-lt"/>
                <a:cs typeface="Calibri" panose="020F0502020204030204"/>
              </a:rPr>
              <a:t>aux </a:t>
            </a:r>
            <a:r>
              <a:rPr lang="fr-FR" spc="-4" dirty="0" smtClean="0">
                <a:latin typeface="+mn-lt"/>
                <a:cs typeface="Calibri" panose="020F0502020204030204"/>
              </a:rPr>
              <a:t>apprentissages soient </a:t>
            </a:r>
            <a:r>
              <a:rPr lang="fr-FR" dirty="0" smtClean="0">
                <a:latin typeface="+mn-lt"/>
                <a:cs typeface="Calibri" panose="020F0502020204030204"/>
              </a:rPr>
              <a:t>le plus </a:t>
            </a:r>
            <a:r>
              <a:rPr lang="fr-FR" spc="-4" dirty="0" smtClean="0">
                <a:latin typeface="+mn-lt"/>
                <a:cs typeface="Calibri" panose="020F0502020204030204"/>
              </a:rPr>
              <a:t>réduites</a:t>
            </a:r>
            <a:r>
              <a:rPr lang="fr-FR" spc="-18" dirty="0" smtClean="0">
                <a:latin typeface="+mn-lt"/>
                <a:cs typeface="Calibri" panose="020F0502020204030204"/>
              </a:rPr>
              <a:t> </a:t>
            </a:r>
            <a:r>
              <a:rPr lang="fr-FR" dirty="0" smtClean="0">
                <a:latin typeface="+mn-lt"/>
                <a:cs typeface="Calibri" panose="020F0502020204030204"/>
              </a:rPr>
              <a:t>possibles.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83A00A26-7581-4CAB-8D0E-A5E4C5CBA29A}" type="slidenum">
              <a:rPr lang="fr-FR" smtClean="0"/>
              <a:pPr/>
              <a:t>10</a:t>
            </a:fld>
            <a:endParaRPr lang="fr-FR"/>
          </a:p>
        </p:txBody>
      </p:sp>
    </p:spTree>
    <p:extLst>
      <p:ext uri="{BB962C8B-B14F-4D97-AF65-F5344CB8AC3E}">
        <p14:creationId xmlns:p14="http://schemas.microsoft.com/office/powerpoint/2010/main" val="2197066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Reformulation et appropriation</a:t>
            </a:r>
            <a:endParaRPr lang="fr-FR" sz="1200" b="1"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La consigne renvoie à la seule exécution d’une tâche si elle n’est pas assortie de la compréhension de ce qui la motive. La </a:t>
            </a:r>
            <a:r>
              <a:rPr lang="fr-FR" sz="1200" b="1" kern="1200" dirty="0" smtClean="0">
                <a:solidFill>
                  <a:schemeClr val="tx1"/>
                </a:solidFill>
                <a:effectLst/>
                <a:latin typeface="+mn-lt"/>
                <a:ea typeface="+mn-ea"/>
                <a:cs typeface="+mn-cs"/>
              </a:rPr>
              <a:t>passation de la consigne est un temps d’élucidation important qui conditionne l’entrée des élèves dans l’activité proposée</a:t>
            </a:r>
            <a:r>
              <a:rPr lang="fr-FR" sz="1200" kern="1200" dirty="0" smtClean="0">
                <a:solidFill>
                  <a:schemeClr val="tx1"/>
                </a:solidFill>
                <a:effectLst/>
                <a:latin typeface="+mn-lt"/>
                <a:ea typeface="+mn-ea"/>
                <a:cs typeface="+mn-cs"/>
              </a:rPr>
              <a:t>.</a:t>
            </a:r>
          </a:p>
          <a:p>
            <a:r>
              <a:rPr lang="fr-FR" sz="1200" kern="1200" dirty="0" smtClean="0">
                <a:solidFill>
                  <a:schemeClr val="tx1"/>
                </a:solidFill>
                <a:effectLst/>
                <a:latin typeface="+mn-lt"/>
                <a:ea typeface="+mn-ea"/>
                <a:cs typeface="+mn-cs"/>
              </a:rPr>
              <a:t>Plutôt que de la répéter car elle peut être reproduite sans avoir été « entendue », les élèves sont entraînés à la reformuler avec leurs propres mots parfois avec une compréhension parcellaire voire un contresens.</a:t>
            </a:r>
          </a:p>
          <a:p>
            <a:r>
              <a:rPr lang="fr-FR" sz="1200" i="1" kern="1200" dirty="0" smtClean="0">
                <a:solidFill>
                  <a:schemeClr val="tx1"/>
                </a:solidFill>
                <a:effectLst/>
                <a:latin typeface="+mn-lt"/>
                <a:ea typeface="+mn-ea"/>
                <a:cs typeface="+mn-cs"/>
              </a:rPr>
              <a:t>Que doit-on faire ? A quoi doit-on parvenir ? Comment chacun va s’y prendre </a:t>
            </a:r>
            <a:r>
              <a:rPr lang="fr-FR" sz="1200" kern="120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Il ne pourra y avoir véritablement appropriation de la consigne que si les élèves doivent chacun « en faire quelque chose » pour ensuite se confronter aux autres jusqu’à une réélaboration qui sera validée par l’enseignant.</a:t>
            </a:r>
          </a:p>
          <a:p>
            <a:r>
              <a:rPr lang="fr-FR" sz="1200" kern="1200" dirty="0" smtClean="0">
                <a:solidFill>
                  <a:schemeClr val="tx1"/>
                </a:solidFill>
                <a:effectLst/>
                <a:latin typeface="+mn-lt"/>
                <a:ea typeface="+mn-ea"/>
                <a:cs typeface="+mn-cs"/>
              </a:rPr>
              <a:t>C’est un temps important de la mise en activité, où chacun quelques soient ses apprentissages antérieurs, fait face à une situation nouvelle.</a:t>
            </a:r>
          </a:p>
          <a:p>
            <a:pPr lvl="0"/>
            <a:r>
              <a:rPr lang="en-US" sz="1200" b="1" kern="1200" dirty="0" smtClean="0">
                <a:solidFill>
                  <a:schemeClr val="tx1"/>
                </a:solidFill>
                <a:effectLst/>
                <a:latin typeface="+mn-lt"/>
                <a:ea typeface="+mn-ea"/>
                <a:cs typeface="+mn-cs"/>
              </a:rPr>
              <a:t>Identification du but</a:t>
            </a:r>
            <a:endParaRPr lang="fr-FR" sz="1200" b="1"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Donner à chacun une représentation de la fin du travail prescrit permet à chacun de se construire une image mentale qui va le guider dans son travail. Ainsi, les élèves prennent conscience dans une pratique réitérée de l’importance de la réflexion avant l’action.</a:t>
            </a:r>
          </a:p>
          <a:p>
            <a:r>
              <a:rPr lang="fr-FR" sz="1200" kern="1200" dirty="0" smtClean="0">
                <a:solidFill>
                  <a:schemeClr val="tx1"/>
                </a:solidFill>
                <a:effectLst/>
                <a:latin typeface="+mn-lt"/>
                <a:ea typeface="+mn-ea"/>
                <a:cs typeface="+mn-cs"/>
              </a:rPr>
              <a:t> </a:t>
            </a:r>
          </a:p>
          <a:p>
            <a:pPr lvl="0"/>
            <a:r>
              <a:rPr lang="fr-FR" sz="1200" b="1" kern="1200" dirty="0" smtClean="0">
                <a:solidFill>
                  <a:schemeClr val="tx1"/>
                </a:solidFill>
                <a:effectLst/>
                <a:latin typeface="+mn-lt"/>
                <a:ea typeface="+mn-ea"/>
                <a:cs typeface="+mn-cs"/>
              </a:rPr>
              <a:t>Identification des différents temps de l’apprentissage.</a:t>
            </a:r>
          </a:p>
          <a:p>
            <a:r>
              <a:rPr lang="fr-FR" sz="1200" kern="1200" dirty="0" smtClean="0">
                <a:solidFill>
                  <a:schemeClr val="tx1"/>
                </a:solidFill>
                <a:effectLst/>
                <a:latin typeface="+mn-lt"/>
                <a:ea typeface="+mn-ea"/>
                <a:cs typeface="+mn-cs"/>
              </a:rPr>
              <a:t>L’enseignant, lorsqu’il annonce le but de l’activité, situe la séance dans la séquence et différencie les temps de découverte, de recherche, d’exploration des temps d’entraînements et d’évaluation.</a:t>
            </a:r>
          </a:p>
          <a:p>
            <a:r>
              <a:rPr lang="fr-FR"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Identification des </a:t>
            </a:r>
            <a:r>
              <a:rPr lang="en-US" sz="1200" b="1" kern="1200" dirty="0" err="1" smtClean="0">
                <a:solidFill>
                  <a:schemeClr val="tx1"/>
                </a:solidFill>
                <a:effectLst/>
                <a:latin typeface="+mn-lt"/>
                <a:ea typeface="+mn-ea"/>
                <a:cs typeface="+mn-cs"/>
              </a:rPr>
              <a:t>modalités</a:t>
            </a:r>
            <a:r>
              <a:rPr lang="en-US" sz="1200" b="1" kern="1200" dirty="0" smtClean="0">
                <a:solidFill>
                  <a:schemeClr val="tx1"/>
                </a:solidFill>
                <a:effectLst/>
                <a:latin typeface="+mn-lt"/>
                <a:ea typeface="+mn-ea"/>
                <a:cs typeface="+mn-cs"/>
              </a:rPr>
              <a:t> de travail</a:t>
            </a:r>
            <a:endParaRPr lang="fr-FR" sz="1200" b="1"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Lorsque le but  de l’activité est cerné, les élèves sont invités à tenter de se projeter mentalement dans la réalisation de la tâche, de façon à ne pas se centrer exclusivement sur le résultat mais anticiper sur la manière dont ils vont parvenir à ce but. (De quoi a-t-on besoin pour réaliser la tâche prescrite ? de quels outils dispose-t-on ? </a:t>
            </a:r>
            <a:r>
              <a:rPr lang="en-US" sz="1200" kern="1200" dirty="0" smtClean="0">
                <a:solidFill>
                  <a:schemeClr val="tx1"/>
                </a:solidFill>
                <a:effectLst/>
                <a:latin typeface="+mn-lt"/>
                <a:ea typeface="+mn-ea"/>
                <a:cs typeface="+mn-cs"/>
              </a:rPr>
              <a:t>Comment savoir </a:t>
            </a:r>
            <a:r>
              <a:rPr lang="en-US" sz="1200" kern="1200" dirty="0" err="1" smtClean="0">
                <a:solidFill>
                  <a:schemeClr val="tx1"/>
                </a:solidFill>
                <a:effectLst/>
                <a:latin typeface="+mn-lt"/>
                <a:ea typeface="+mn-ea"/>
                <a:cs typeface="+mn-cs"/>
              </a:rPr>
              <a:t>si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l’on</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réussi</a:t>
            </a:r>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pPr lvl="0"/>
            <a:r>
              <a:rPr lang="fr-FR" sz="1200" b="1" kern="1200" dirty="0" smtClean="0">
                <a:solidFill>
                  <a:schemeClr val="tx1"/>
                </a:solidFill>
                <a:effectLst/>
                <a:latin typeface="+mn-lt"/>
                <a:ea typeface="+mn-ea"/>
                <a:cs typeface="+mn-cs"/>
              </a:rPr>
              <a:t>Identification de l’efficience des réponses et des procédures engagées.</a:t>
            </a:r>
          </a:p>
          <a:p>
            <a:r>
              <a:rPr lang="fr-FR" sz="1200" kern="1200" dirty="0" smtClean="0">
                <a:solidFill>
                  <a:schemeClr val="tx1"/>
                </a:solidFill>
                <a:effectLst/>
                <a:latin typeface="+mn-lt"/>
                <a:ea typeface="+mn-ea"/>
                <a:cs typeface="+mn-cs"/>
              </a:rPr>
              <a:t>Lorsque la séance de réalisation s’achève, l’enseignant s’appuie sur des propositions d’élèves pour mener avec eux une analyse réflexive de leurs productions. C’est le temps de la </a:t>
            </a:r>
            <a:r>
              <a:rPr lang="fr-FR" sz="1200" kern="1200" dirty="0" err="1" smtClean="0">
                <a:solidFill>
                  <a:schemeClr val="tx1"/>
                </a:solidFill>
                <a:effectLst/>
                <a:latin typeface="+mn-lt"/>
                <a:ea typeface="+mn-ea"/>
                <a:cs typeface="+mn-cs"/>
              </a:rPr>
              <a:t>décontextualisation</a:t>
            </a:r>
            <a:r>
              <a:rPr lang="fr-FR" sz="1200" kern="1200" dirty="0" smtClean="0">
                <a:solidFill>
                  <a:schemeClr val="tx1"/>
                </a:solidFill>
                <a:effectLst/>
                <a:latin typeface="+mn-lt"/>
                <a:ea typeface="+mn-ea"/>
                <a:cs typeface="+mn-cs"/>
              </a:rPr>
              <a:t> où les élèves se dégagent collectivement de la prégnance de l’action pour la mettre en mots.</a:t>
            </a:r>
          </a:p>
          <a:p>
            <a:r>
              <a:rPr lang="fr-FR" sz="1200" kern="1200" dirty="0" smtClean="0">
                <a:solidFill>
                  <a:schemeClr val="tx1"/>
                </a:solidFill>
                <a:effectLst/>
                <a:latin typeface="+mn-lt"/>
                <a:ea typeface="+mn-ea"/>
                <a:cs typeface="+mn-cs"/>
              </a:rPr>
              <a:t>L’objectif est de proposer »un modèle » de posture attendue de ce qui ne peut s’inventer sans références culturelles.</a:t>
            </a:r>
          </a:p>
          <a:p>
            <a:endParaRPr lang="fr-FR" dirty="0"/>
          </a:p>
        </p:txBody>
      </p:sp>
      <p:sp>
        <p:nvSpPr>
          <p:cNvPr id="4" name="Espace réservé du numéro de diapositive 3"/>
          <p:cNvSpPr>
            <a:spLocks noGrp="1"/>
          </p:cNvSpPr>
          <p:nvPr>
            <p:ph type="sldNum" sz="quarter" idx="10"/>
          </p:nvPr>
        </p:nvSpPr>
        <p:spPr/>
        <p:txBody>
          <a:bodyPr/>
          <a:lstStyle/>
          <a:p>
            <a:fld id="{83A00A26-7581-4CAB-8D0E-A5E4C5CBA29A}" type="slidenum">
              <a:rPr lang="fr-FR" smtClean="0"/>
              <a:pPr/>
              <a:t>11</a:t>
            </a:fld>
            <a:endParaRPr lang="fr-FR"/>
          </a:p>
        </p:txBody>
      </p:sp>
    </p:spTree>
    <p:extLst>
      <p:ext uri="{BB962C8B-B14F-4D97-AF65-F5344CB8AC3E}">
        <p14:creationId xmlns:p14="http://schemas.microsoft.com/office/powerpoint/2010/main" val="4404841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Connecteur droit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r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fr-FR" smtClean="0"/>
              <a:t>Modifiez le style du titre</a:t>
            </a:r>
            <a:endParaRPr kumimoji="0" lang="en-US"/>
          </a:p>
        </p:txBody>
      </p:sp>
      <p:sp>
        <p:nvSpPr>
          <p:cNvPr id="25" name="Sous-titr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sp>
        <p:nvSpPr>
          <p:cNvPr id="31" name="Espace réservé de la date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A309A6D-C09C-4548-B29A-6CF363A7E532}" type="datetimeFigureOut">
              <a:rPr lang="fr-FR" smtClean="0"/>
              <a:pPr/>
              <a:t>05/06/2017</a:t>
            </a:fld>
            <a:endParaRPr lang="fr-BE"/>
          </a:p>
        </p:txBody>
      </p:sp>
      <p:sp>
        <p:nvSpPr>
          <p:cNvPr id="18" name="Espace réservé du pied de page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fr-BE"/>
          </a:p>
        </p:txBody>
      </p:sp>
      <p:sp>
        <p:nvSpPr>
          <p:cNvPr id="29" name="Espace réservé du numéro de diapositive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F4668DC-857F-487D-BFFA-8C0CA5037977}" type="slidenum">
              <a:rPr lang="fr-BE" smtClean="0"/>
              <a:pPr/>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pPr/>
              <a:t>05/06/2017</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274955"/>
            <a:ext cx="1524000" cy="5851525"/>
          </a:xfrm>
        </p:spPr>
        <p:txBody>
          <a:bodyPr vert="eaVert" ancho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42"/>
            <a:ext cx="6019800" cy="5851525"/>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242816" y="6557946"/>
            <a:ext cx="2002464" cy="226902"/>
          </a:xfrm>
        </p:spPr>
        <p:txBody>
          <a:bodyPr/>
          <a:lstStyle>
            <a:extLst/>
          </a:lstStyle>
          <a:p>
            <a:fld id="{AA309A6D-C09C-4548-B29A-6CF363A7E532}" type="datetimeFigureOut">
              <a:rPr lang="fr-FR" smtClean="0"/>
              <a:pPr/>
              <a:t>05/06/2017</a:t>
            </a:fld>
            <a:endParaRPr lang="fr-BE"/>
          </a:p>
        </p:txBody>
      </p:sp>
      <p:sp>
        <p:nvSpPr>
          <p:cNvPr id="5" name="Espace réservé du pied de page 4"/>
          <p:cNvSpPr>
            <a:spLocks noGrp="1"/>
          </p:cNvSpPr>
          <p:nvPr>
            <p:ph type="ftr" sz="quarter" idx="11"/>
          </p:nvPr>
        </p:nvSpPr>
        <p:spPr>
          <a:xfrm>
            <a:off x="457200" y="6556248"/>
            <a:ext cx="3657600" cy="228600"/>
          </a:xfrm>
        </p:spPr>
        <p:txBody>
          <a:bodyPr/>
          <a:lstStyle>
            <a:extLst/>
          </a:lstStyle>
          <a:p>
            <a:endParaRPr lang="fr-BE"/>
          </a:p>
        </p:txBody>
      </p:sp>
      <p:sp>
        <p:nvSpPr>
          <p:cNvPr id="6" name="Espace réservé du numéro de diapositive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pPr/>
              <a:t>05/06/2017</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A309A6D-C09C-4548-B29A-6CF363A7E532}" type="datetimeFigureOut">
              <a:rPr lang="fr-FR" smtClean="0"/>
              <a:pPr/>
              <a:t>05/06/2017</a:t>
            </a:fld>
            <a:endParaRPr lang="fr-BE"/>
          </a:p>
        </p:txBody>
      </p:sp>
      <p:sp>
        <p:nvSpPr>
          <p:cNvPr id="5" name="Espace réservé du pied de page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fr-BE"/>
          </a:p>
        </p:txBody>
      </p:sp>
      <p:sp>
        <p:nvSpPr>
          <p:cNvPr id="6" name="Espace réservé du numéro de diapositive 5"/>
          <p:cNvSpPr>
            <a:spLocks noGrp="1"/>
          </p:cNvSpPr>
          <p:nvPr>
            <p:ph type="sldNum" sz="quarter" idx="12"/>
          </p:nvPr>
        </p:nvSpPr>
        <p:spPr>
          <a:xfrm>
            <a:off x="6733952" y="6555112"/>
            <a:ext cx="588336" cy="228600"/>
          </a:xfrm>
        </p:spPr>
        <p:txBody>
          <a:bodyPr/>
          <a:lstStyle>
            <a:extLst/>
          </a:lstStyle>
          <a:p>
            <a:fld id="{CF4668DC-857F-487D-BFFA-8C0CA5037977}" type="slidenum">
              <a:rPr lang="fr-BE" smtClean="0"/>
              <a:pPr/>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Modifiez le style du titre</a:t>
            </a:r>
            <a:endParaRPr kumimoji="0" lang="en-US"/>
          </a:p>
        </p:txBody>
      </p:sp>
      <p:sp>
        <p:nvSpPr>
          <p:cNvPr id="3" name="Espace réservé du conten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pPr/>
              <a:t>05/06/2017</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nchor="b"/>
          <a:lstStyle>
            <a:lvl1pPr>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AA309A6D-C09C-4548-B29A-6CF363A7E532}" type="datetimeFigureOut">
              <a:rPr lang="fr-FR" smtClean="0"/>
              <a:pPr/>
              <a:t>05/06/2017</a:t>
            </a:fld>
            <a:endParaRPr lang="fr-BE"/>
          </a:p>
        </p:txBody>
      </p:sp>
      <p:sp>
        <p:nvSpPr>
          <p:cNvPr id="8" name="Espace réservé du pied de page 7"/>
          <p:cNvSpPr>
            <a:spLocks noGrp="1"/>
          </p:cNvSpPr>
          <p:nvPr>
            <p:ph type="ftr" sz="quarter" idx="11"/>
          </p:nvPr>
        </p:nvSpPr>
        <p:spPr/>
        <p:txBody>
          <a:bodyPr/>
          <a:lstStyle>
            <a:extLst/>
          </a:lstStyle>
          <a:p>
            <a:endParaRPr lang="fr-BE"/>
          </a:p>
        </p:txBody>
      </p:sp>
      <p:sp>
        <p:nvSpPr>
          <p:cNvPr id="9" name="Espace réservé du numéro de diapositive 8"/>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extLst/>
          </a:lstStyle>
          <a:p>
            <a:fld id="{AA309A6D-C09C-4548-B29A-6CF363A7E532}" type="datetimeFigureOut">
              <a:rPr lang="fr-FR" smtClean="0"/>
              <a:pPr/>
              <a:t>05/06/2017</a:t>
            </a:fld>
            <a:endParaRPr lang="fr-BE"/>
          </a:p>
        </p:txBody>
      </p:sp>
      <p:sp>
        <p:nvSpPr>
          <p:cNvPr id="4" name="Espace réservé du pied de page 3"/>
          <p:cNvSpPr>
            <a:spLocks noGrp="1"/>
          </p:cNvSpPr>
          <p:nvPr>
            <p:ph type="ftr" sz="quarter" idx="11"/>
          </p:nvPr>
        </p:nvSpPr>
        <p:spPr/>
        <p:txBody>
          <a:bodyPr/>
          <a:lstStyle>
            <a:extLst/>
          </a:lstStyle>
          <a:p>
            <a:endParaRPr lang="fr-BE"/>
          </a:p>
        </p:txBody>
      </p:sp>
      <p:sp>
        <p:nvSpPr>
          <p:cNvPr id="5" name="Espace réservé du numéro de diapositive 4"/>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solidFill>
                  <a:schemeClr val="tx2"/>
                </a:solidFill>
              </a:defRPr>
            </a:lvl1pPr>
            <a:extLst/>
          </a:lstStyle>
          <a:p>
            <a:fld id="{AA309A6D-C09C-4548-B29A-6CF363A7E532}" type="datetimeFigureOut">
              <a:rPr lang="fr-FR" smtClean="0"/>
              <a:pPr/>
              <a:t>05/06/2017</a:t>
            </a:fld>
            <a:endParaRPr lang="fr-BE"/>
          </a:p>
        </p:txBody>
      </p:sp>
      <p:sp>
        <p:nvSpPr>
          <p:cNvPr id="3" name="Espace réservé du pied de page 2"/>
          <p:cNvSpPr>
            <a:spLocks noGrp="1"/>
          </p:cNvSpPr>
          <p:nvPr>
            <p:ph type="ftr" sz="quarter" idx="11"/>
          </p:nvPr>
        </p:nvSpPr>
        <p:spPr/>
        <p:txBody>
          <a:bodyPr/>
          <a:lstStyle>
            <a:lvl1pPr>
              <a:defRPr>
                <a:solidFill>
                  <a:schemeClr val="tx2"/>
                </a:solidFill>
              </a:defRPr>
            </a:lvl1pPr>
            <a:extLst/>
          </a:lstStyle>
          <a:p>
            <a:endParaRPr lang="fr-BE"/>
          </a:p>
        </p:txBody>
      </p:sp>
      <p:sp>
        <p:nvSpPr>
          <p:cNvPr id="4" name="Espace réservé du numéro de diapositive 3"/>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pPr/>
              <a:t>05/06/2017</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fr-FR" smtClean="0"/>
              <a:t>Modifiez le style du titre</a:t>
            </a:r>
            <a:endParaRPr kumimoji="0" lang="en-US" dirty="0"/>
          </a:p>
        </p:txBody>
      </p:sp>
      <p:sp>
        <p:nvSpPr>
          <p:cNvPr id="4" name="Espace réservé du texte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fr-FR" smtClean="0"/>
              <a:t>Modifiez les styles du texte du masque</a:t>
            </a:r>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pPr/>
              <a:t>05/06/2017</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‹N°›</a:t>
            </a:fld>
            <a:endParaRPr lang="fr-BE"/>
          </a:p>
        </p:txBody>
      </p:sp>
      <p:sp>
        <p:nvSpPr>
          <p:cNvPr id="10" name="Espace réservé pour une imag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fr-FR" smtClean="0"/>
              <a:t>Cliquez sur l'icône pour ajouter une image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Espace réservé du titre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fr-FR" smtClean="0"/>
              <a:t>Modifiez le style du titre</a:t>
            </a:r>
            <a:endParaRPr kumimoji="0" lang="en-US"/>
          </a:p>
        </p:txBody>
      </p:sp>
      <p:sp>
        <p:nvSpPr>
          <p:cNvPr id="31" name="Espace réservé du texte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7" name="Espace réservé de la date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A309A6D-C09C-4548-B29A-6CF363A7E532}" type="datetimeFigureOut">
              <a:rPr lang="fr-FR" smtClean="0"/>
              <a:pPr/>
              <a:t>05/06/2017</a:t>
            </a:fld>
            <a:endParaRPr lang="fr-BE"/>
          </a:p>
        </p:txBody>
      </p:sp>
      <p:sp>
        <p:nvSpPr>
          <p:cNvPr id="4" name="Espace réservé du pied de page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r-BE"/>
          </a:p>
        </p:txBody>
      </p:sp>
      <p:sp>
        <p:nvSpPr>
          <p:cNvPr id="16" name="Espace réservé du numéro de diapositive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Sylvie%20C&#232;be.mp4" TargetMode="External"/><Relationship Id="rId2" Type="http://schemas.openxmlformats.org/officeDocument/2006/relationships/hyperlink" Target="2015-10-14_Cebe.mp4"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Mes%20strat&#195;&#169;gies%20avant%20la%20lecture.mp4" TargetMode="External"/><Relationship Id="rId4" Type="http://schemas.openxmlformats.org/officeDocument/2006/relationships/hyperlink" Target="s&#233;ance%20efficace.docx"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Fiche%20AS%201%20Construction.docx" TargetMode="External"/><Relationship Id="rId2" Type="http://schemas.openxmlformats.org/officeDocument/2006/relationships/hyperlink" Target="Construire%20une%20s&#233;ance%20efficace.docx" TargetMode="External"/><Relationship Id="rId1" Type="http://schemas.openxmlformats.org/officeDocument/2006/relationships/slideLayout" Target="../slideLayouts/slideLayout2.xml"/><Relationship Id="rId6" Type="http://schemas.openxmlformats.org/officeDocument/2006/relationships/hyperlink" Target="Fiche%20AS%204%20Puzzle.docx" TargetMode="External"/><Relationship Id="rId5" Type="http://schemas.openxmlformats.org/officeDocument/2006/relationships/hyperlink" Target="Fiche%20AS%203%20%20Modelage.docx" TargetMode="External"/><Relationship Id="rId4" Type="http://schemas.openxmlformats.org/officeDocument/2006/relationships/hyperlink" Target="Fiche%20AS%202%20Imitation.docx"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EDU6510%20-%20L'enseignement%20efficace.mp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Sylvie%20C&#232;be.mp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771800" y="354685"/>
            <a:ext cx="5988500" cy="4377390"/>
          </a:xfrm>
        </p:spPr>
        <p:txBody>
          <a:bodyPr/>
          <a:lstStyle/>
          <a:p>
            <a:r>
              <a:rPr lang="fr-FR" sz="5400" dirty="0" smtClean="0"/>
              <a:t>Enseigner plus explicitement </a:t>
            </a:r>
            <a:r>
              <a:rPr lang="fr-FR" sz="5400" dirty="0"/>
              <a:t>à l’école maternelle</a:t>
            </a:r>
          </a:p>
        </p:txBody>
      </p:sp>
      <p:sp>
        <p:nvSpPr>
          <p:cNvPr id="3" name="Sous-titre 2"/>
          <p:cNvSpPr>
            <a:spLocks noGrp="1"/>
          </p:cNvSpPr>
          <p:nvPr>
            <p:ph type="subTitle" idx="1"/>
          </p:nvPr>
        </p:nvSpPr>
        <p:spPr>
          <a:xfrm>
            <a:off x="3354442" y="5373216"/>
            <a:ext cx="5114778" cy="1008112"/>
          </a:xfrm>
        </p:spPr>
        <p:txBody>
          <a:bodyPr>
            <a:normAutofit fontScale="77500" lnSpcReduction="20000"/>
          </a:bodyPr>
          <a:lstStyle/>
          <a:p>
            <a:endParaRPr lang="fr-FR" sz="4400" dirty="0" smtClean="0"/>
          </a:p>
          <a:p>
            <a:r>
              <a:rPr lang="fr-FR" dirty="0"/>
              <a:t>Formation maternelle SAVANE jeudi 08 juin 2017</a:t>
            </a:r>
          </a:p>
          <a:p>
            <a:r>
              <a:rPr lang="fr-FR" sz="1200" dirty="0" smtClean="0"/>
              <a:t>Power point réalisé par Nathalie BRION et Florence MONTOYA  CPC KOUROU 1</a:t>
            </a:r>
            <a:endParaRPr lang="fr-FR" sz="1200" dirty="0"/>
          </a:p>
        </p:txBody>
      </p:sp>
      <p:pic>
        <p:nvPicPr>
          <p:cNvPr id="5" name="Image 4"/>
          <p:cNvPicPr/>
          <p:nvPr/>
        </p:nvPicPr>
        <p:blipFill>
          <a:blip r:embed="rId2">
            <a:extLst>
              <a:ext uri="{28A0092B-C50C-407E-A947-70E740481C1C}">
                <a14:useLocalDpi xmlns:a14="http://schemas.microsoft.com/office/drawing/2010/main" val="0"/>
              </a:ext>
            </a:extLst>
          </a:blip>
          <a:stretch>
            <a:fillRect/>
          </a:stretch>
        </p:blipFill>
        <p:spPr>
          <a:xfrm>
            <a:off x="395536" y="332656"/>
            <a:ext cx="1644650" cy="1488440"/>
          </a:xfrm>
          <a:prstGeom prst="rect">
            <a:avLst/>
          </a:prstGeom>
        </p:spPr>
      </p:pic>
    </p:spTree>
    <p:extLst>
      <p:ext uri="{BB962C8B-B14F-4D97-AF65-F5344CB8AC3E}">
        <p14:creationId xmlns:p14="http://schemas.microsoft.com/office/powerpoint/2010/main" val="2134916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1452776"/>
          </a:xfrm>
        </p:spPr>
        <p:txBody>
          <a:bodyPr>
            <a:normAutofit fontScale="90000"/>
          </a:bodyPr>
          <a:lstStyle/>
          <a:p>
            <a:pPr algn="ctr"/>
            <a:r>
              <a:rPr lang="fr-FR" spc="-4" dirty="0">
                <a:latin typeface="Calibri" panose="020F0502020204030204"/>
                <a:cs typeface="Calibri" panose="020F0502020204030204"/>
              </a:rPr>
              <a:t>Dans </a:t>
            </a:r>
            <a:r>
              <a:rPr lang="fr-FR" dirty="0">
                <a:latin typeface="Calibri" panose="020F0502020204030204"/>
                <a:cs typeface="Calibri" panose="020F0502020204030204"/>
              </a:rPr>
              <a:t>une </a:t>
            </a:r>
            <a:r>
              <a:rPr lang="fr-FR" spc="-4" dirty="0">
                <a:latin typeface="Calibri" panose="020F0502020204030204"/>
                <a:cs typeface="Calibri" panose="020F0502020204030204"/>
              </a:rPr>
              <a:t>séance efficace, </a:t>
            </a:r>
            <a:r>
              <a:rPr lang="fr-FR" dirty="0">
                <a:latin typeface="Calibri" panose="020F0502020204030204"/>
                <a:cs typeface="Calibri" panose="020F0502020204030204"/>
              </a:rPr>
              <a:t>il </a:t>
            </a:r>
            <a:r>
              <a:rPr lang="fr-FR" spc="-4" dirty="0">
                <a:latin typeface="Calibri" panose="020F0502020204030204"/>
                <a:cs typeface="Calibri" panose="020F0502020204030204"/>
              </a:rPr>
              <a:t>sera aussi nécessaire </a:t>
            </a:r>
            <a:r>
              <a:rPr lang="fr-FR" dirty="0">
                <a:latin typeface="Calibri" panose="020F0502020204030204"/>
                <a:cs typeface="Calibri" panose="020F0502020204030204"/>
              </a:rPr>
              <a:t>de</a:t>
            </a:r>
            <a:r>
              <a:rPr lang="fr-FR" spc="35" dirty="0">
                <a:latin typeface="Calibri" panose="020F0502020204030204"/>
                <a:cs typeface="Calibri" panose="020F0502020204030204"/>
              </a:rPr>
              <a:t> </a:t>
            </a:r>
            <a:r>
              <a:rPr lang="fr-FR" dirty="0">
                <a:latin typeface="Calibri" panose="020F0502020204030204"/>
                <a:cs typeface="Calibri" panose="020F0502020204030204"/>
              </a:rPr>
              <a:t>:</a:t>
            </a:r>
            <a:br>
              <a:rPr lang="fr-FR" dirty="0">
                <a:latin typeface="Calibri" panose="020F0502020204030204"/>
                <a:cs typeface="Calibri" panose="020F0502020204030204"/>
              </a:rPr>
            </a:br>
            <a:endParaRPr lang="fr-FR" dirty="0"/>
          </a:p>
        </p:txBody>
      </p:sp>
      <p:sp>
        <p:nvSpPr>
          <p:cNvPr id="3" name="Espace réservé du contenu 2"/>
          <p:cNvSpPr>
            <a:spLocks noGrp="1"/>
          </p:cNvSpPr>
          <p:nvPr>
            <p:ph idx="1"/>
          </p:nvPr>
        </p:nvSpPr>
        <p:spPr>
          <a:xfrm>
            <a:off x="457200" y="1268760"/>
            <a:ext cx="7239000" cy="5186976"/>
          </a:xfrm>
        </p:spPr>
        <p:txBody>
          <a:bodyPr>
            <a:normAutofit/>
          </a:bodyPr>
          <a:lstStyle/>
          <a:p>
            <a:pPr marL="290633" marR="5011" indent="-200993" algn="just" defTabSz="-557">
              <a:lnSpc>
                <a:spcPct val="102000"/>
              </a:lnSpc>
              <a:buFont typeface="Symbol" panose="05050102010706020507"/>
              <a:buChar char=""/>
              <a:tabLst>
                <a:tab pos="290633" algn="l"/>
              </a:tabLst>
            </a:pPr>
            <a:r>
              <a:rPr lang="fr-FR" spc="-4" dirty="0">
                <a:latin typeface="Calibri" panose="020F0502020204030204"/>
                <a:cs typeface="Calibri" panose="020F0502020204030204"/>
              </a:rPr>
              <a:t>Débuter par </a:t>
            </a:r>
            <a:r>
              <a:rPr lang="fr-FR" dirty="0">
                <a:latin typeface="Calibri" panose="020F0502020204030204"/>
                <a:cs typeface="Calibri" panose="020F0502020204030204"/>
              </a:rPr>
              <a:t>une </a:t>
            </a:r>
            <a:r>
              <a:rPr lang="fr-FR" b="1" spc="-4" dirty="0">
                <a:latin typeface="Calibri" panose="020F0502020204030204"/>
                <a:cs typeface="Calibri" panose="020F0502020204030204"/>
              </a:rPr>
              <a:t>récapitulation des acquis </a:t>
            </a:r>
            <a:r>
              <a:rPr lang="fr-FR" b="1" spc="-4" dirty="0" smtClean="0">
                <a:latin typeface="Calibri" panose="020F0502020204030204"/>
                <a:cs typeface="Calibri" panose="020F0502020204030204"/>
              </a:rPr>
              <a:t>antérieurs</a:t>
            </a:r>
            <a:r>
              <a:rPr lang="fr-FR" spc="-4" dirty="0" smtClean="0">
                <a:latin typeface="Calibri" panose="020F0502020204030204"/>
                <a:cs typeface="Calibri" panose="020F0502020204030204"/>
              </a:rPr>
              <a:t>.</a:t>
            </a:r>
            <a:endParaRPr lang="fr-FR" dirty="0">
              <a:latin typeface="Calibri" panose="020F0502020204030204"/>
              <a:cs typeface="Calibri" panose="020F0502020204030204"/>
            </a:endParaRPr>
          </a:p>
          <a:p>
            <a:pPr marL="290633" indent="-200993" defTabSz="-557">
              <a:spcBef>
                <a:spcPts val="70"/>
              </a:spcBef>
              <a:buFont typeface="Symbol" panose="05050102010706020507"/>
              <a:buChar char=""/>
              <a:tabLst>
                <a:tab pos="289519" algn="l"/>
                <a:tab pos="290633" algn="l"/>
              </a:tabLst>
            </a:pPr>
            <a:r>
              <a:rPr lang="fr-FR" dirty="0">
                <a:latin typeface="Calibri" panose="020F0502020204030204"/>
                <a:cs typeface="Calibri" panose="020F0502020204030204"/>
              </a:rPr>
              <a:t>De </a:t>
            </a:r>
            <a:r>
              <a:rPr lang="fr-FR" spc="-4" dirty="0">
                <a:latin typeface="Calibri" panose="020F0502020204030204"/>
                <a:cs typeface="Calibri" panose="020F0502020204030204"/>
              </a:rPr>
              <a:t>poursuivre  par  </a:t>
            </a:r>
            <a:r>
              <a:rPr lang="fr-FR" dirty="0">
                <a:latin typeface="Calibri" panose="020F0502020204030204"/>
                <a:cs typeface="Calibri" panose="020F0502020204030204"/>
              </a:rPr>
              <a:t>une  </a:t>
            </a:r>
            <a:r>
              <a:rPr lang="fr-FR" b="1" spc="-4" dirty="0">
                <a:latin typeface="Calibri" panose="020F0502020204030204"/>
                <a:cs typeface="Calibri" panose="020F0502020204030204"/>
              </a:rPr>
              <a:t>contextualisation </a:t>
            </a:r>
            <a:r>
              <a:rPr lang="fr-FR" dirty="0" smtClean="0">
                <a:latin typeface="Calibri" panose="020F0502020204030204"/>
                <a:cs typeface="Calibri" panose="020F0502020204030204"/>
              </a:rPr>
              <a:t>à </a:t>
            </a:r>
            <a:r>
              <a:rPr lang="fr-FR" spc="-4" dirty="0">
                <a:latin typeface="Calibri" panose="020F0502020204030204"/>
                <a:cs typeface="Calibri" panose="020F0502020204030204"/>
              </a:rPr>
              <a:t>travers une </a:t>
            </a:r>
            <a:r>
              <a:rPr lang="fr-FR" spc="75" dirty="0">
                <a:latin typeface="Calibri" panose="020F0502020204030204"/>
                <a:cs typeface="Calibri" panose="020F0502020204030204"/>
              </a:rPr>
              <a:t> </a:t>
            </a:r>
            <a:r>
              <a:rPr lang="fr-FR" b="1" spc="-4" dirty="0">
                <a:latin typeface="Calibri" panose="020F0502020204030204"/>
                <a:cs typeface="Calibri" panose="020F0502020204030204"/>
              </a:rPr>
              <a:t>situation-problème </a:t>
            </a:r>
            <a:endParaRPr lang="fr-FR" b="1" spc="-4" dirty="0" smtClean="0">
              <a:latin typeface="Calibri" panose="020F0502020204030204"/>
              <a:cs typeface="Calibri" panose="020F0502020204030204"/>
            </a:endParaRPr>
          </a:p>
          <a:p>
            <a:pPr marL="290633" indent="-200993" defTabSz="-557">
              <a:spcBef>
                <a:spcPts val="70"/>
              </a:spcBef>
              <a:buFont typeface="Symbol" panose="05050102010706020507"/>
              <a:buChar char=""/>
              <a:tabLst>
                <a:tab pos="289519" algn="l"/>
                <a:tab pos="290633" algn="l"/>
              </a:tabLst>
            </a:pPr>
            <a:r>
              <a:rPr lang="fr-FR" spc="-4" dirty="0" smtClean="0">
                <a:latin typeface="Calibri" panose="020F0502020204030204"/>
                <a:cs typeface="Calibri" panose="020F0502020204030204"/>
              </a:rPr>
              <a:t>D’optimiser </a:t>
            </a:r>
            <a:r>
              <a:rPr lang="fr-FR" spc="-9" dirty="0">
                <a:latin typeface="Calibri" panose="020F0502020204030204"/>
                <a:cs typeface="Calibri" panose="020F0502020204030204"/>
              </a:rPr>
              <a:t>le </a:t>
            </a:r>
            <a:r>
              <a:rPr lang="fr-FR" spc="-4" dirty="0">
                <a:latin typeface="Calibri" panose="020F0502020204030204"/>
                <a:cs typeface="Calibri" panose="020F0502020204030204"/>
              </a:rPr>
              <a:t>temps d’apprentissage individuel </a:t>
            </a:r>
            <a:r>
              <a:rPr lang="fr-FR" dirty="0">
                <a:latin typeface="Calibri" panose="020F0502020204030204"/>
                <a:cs typeface="Calibri" panose="020F0502020204030204"/>
              </a:rPr>
              <a:t>de </a:t>
            </a:r>
            <a:r>
              <a:rPr lang="fr-FR" spc="-4" dirty="0">
                <a:latin typeface="Calibri" panose="020F0502020204030204"/>
                <a:cs typeface="Calibri" panose="020F0502020204030204"/>
              </a:rPr>
              <a:t>chaque élève </a:t>
            </a:r>
            <a:endParaRPr lang="fr-FR" spc="-4" dirty="0" smtClean="0">
              <a:latin typeface="Calibri" panose="020F0502020204030204"/>
              <a:cs typeface="Calibri" panose="020F0502020204030204"/>
            </a:endParaRPr>
          </a:p>
          <a:p>
            <a:pPr marL="290633" indent="-200993" defTabSz="-557">
              <a:spcBef>
                <a:spcPts val="70"/>
              </a:spcBef>
              <a:buFont typeface="Symbol" panose="05050102010706020507"/>
              <a:buChar char=""/>
              <a:tabLst>
                <a:tab pos="289519" algn="l"/>
                <a:tab pos="290633" algn="l"/>
              </a:tabLst>
            </a:pPr>
            <a:r>
              <a:rPr lang="fr-FR" dirty="0" smtClean="0">
                <a:latin typeface="Calibri" panose="020F0502020204030204"/>
                <a:cs typeface="Calibri" panose="020F0502020204030204"/>
              </a:rPr>
              <a:t>De </a:t>
            </a:r>
            <a:r>
              <a:rPr lang="fr-FR" spc="-4" dirty="0">
                <a:latin typeface="Calibri" panose="020F0502020204030204"/>
                <a:cs typeface="Calibri" panose="020F0502020204030204"/>
              </a:rPr>
              <a:t>confronter </a:t>
            </a:r>
            <a:r>
              <a:rPr lang="fr-FR" dirty="0">
                <a:latin typeface="Calibri" panose="020F0502020204030204"/>
                <a:cs typeface="Calibri" panose="020F0502020204030204"/>
              </a:rPr>
              <a:t>les </a:t>
            </a:r>
            <a:r>
              <a:rPr lang="fr-FR" spc="-4" dirty="0">
                <a:latin typeface="Calibri" panose="020F0502020204030204"/>
                <a:cs typeface="Calibri" panose="020F0502020204030204"/>
              </a:rPr>
              <a:t>procédures en multipliant les verbalisations </a:t>
            </a:r>
            <a:r>
              <a:rPr lang="fr-FR" dirty="0">
                <a:latin typeface="Calibri" panose="020F0502020204030204"/>
                <a:cs typeface="Calibri" panose="020F0502020204030204"/>
              </a:rPr>
              <a:t>et </a:t>
            </a:r>
            <a:r>
              <a:rPr lang="fr-FR" spc="-4" dirty="0">
                <a:latin typeface="Calibri" panose="020F0502020204030204"/>
                <a:cs typeface="Calibri" panose="020F0502020204030204"/>
              </a:rPr>
              <a:t>interactions entre</a:t>
            </a:r>
            <a:r>
              <a:rPr lang="fr-FR" spc="75" dirty="0">
                <a:latin typeface="Calibri" panose="020F0502020204030204"/>
                <a:cs typeface="Calibri" panose="020F0502020204030204"/>
              </a:rPr>
              <a:t> </a:t>
            </a:r>
            <a:r>
              <a:rPr lang="fr-FR" dirty="0">
                <a:latin typeface="Calibri" panose="020F0502020204030204"/>
                <a:cs typeface="Calibri" panose="020F0502020204030204"/>
              </a:rPr>
              <a:t>élèves.</a:t>
            </a:r>
          </a:p>
          <a:p>
            <a:pPr marL="290633" marR="4454" indent="-200993" algn="just" defTabSz="-557">
              <a:lnSpc>
                <a:spcPct val="102000"/>
              </a:lnSpc>
              <a:spcBef>
                <a:spcPts val="44"/>
              </a:spcBef>
              <a:buFont typeface="Symbol" panose="05050102010706020507"/>
              <a:buChar char=""/>
              <a:tabLst>
                <a:tab pos="290633" algn="l"/>
              </a:tabLst>
            </a:pPr>
            <a:r>
              <a:rPr lang="fr-FR" spc="-4" dirty="0">
                <a:latin typeface="Calibri" panose="020F0502020204030204"/>
                <a:cs typeface="Calibri" panose="020F0502020204030204"/>
              </a:rPr>
              <a:t>D’intégrer </a:t>
            </a:r>
            <a:r>
              <a:rPr lang="fr-FR" dirty="0">
                <a:latin typeface="Calibri" panose="020F0502020204030204"/>
                <a:cs typeface="Calibri" panose="020F0502020204030204"/>
              </a:rPr>
              <a:t>de </a:t>
            </a:r>
            <a:r>
              <a:rPr lang="fr-FR" b="1" spc="-4" dirty="0">
                <a:latin typeface="Calibri" panose="020F0502020204030204"/>
                <a:cs typeface="Calibri" panose="020F0502020204030204"/>
              </a:rPr>
              <a:t>nombreuses phases </a:t>
            </a:r>
            <a:r>
              <a:rPr lang="fr-FR" b="1" dirty="0">
                <a:latin typeface="Calibri" panose="020F0502020204030204"/>
                <a:cs typeface="Calibri" panose="020F0502020204030204"/>
              </a:rPr>
              <a:t>de </a:t>
            </a:r>
            <a:r>
              <a:rPr lang="fr-FR" b="1" spc="-4" dirty="0" smtClean="0">
                <a:latin typeface="Calibri" panose="020F0502020204030204"/>
                <a:cs typeface="Calibri" panose="020F0502020204030204"/>
              </a:rPr>
              <a:t>régulation</a:t>
            </a:r>
            <a:r>
              <a:rPr lang="fr-FR" dirty="0" smtClean="0">
                <a:latin typeface="Calibri" panose="020F0502020204030204"/>
                <a:cs typeface="Calibri" panose="020F0502020204030204"/>
              </a:rPr>
              <a:t> </a:t>
            </a:r>
          </a:p>
          <a:p>
            <a:pPr marL="290633" marR="4454" indent="-200993" algn="just" defTabSz="-557">
              <a:lnSpc>
                <a:spcPct val="102000"/>
              </a:lnSpc>
              <a:spcBef>
                <a:spcPts val="44"/>
              </a:spcBef>
              <a:buFont typeface="Symbol" panose="05050102010706020507"/>
              <a:buChar char=""/>
              <a:tabLst>
                <a:tab pos="290633" algn="l"/>
              </a:tabLst>
            </a:pPr>
            <a:r>
              <a:rPr lang="fr-FR" dirty="0" smtClean="0">
                <a:latin typeface="Calibri" panose="020F0502020204030204"/>
                <a:cs typeface="Calibri" panose="020F0502020204030204"/>
              </a:rPr>
              <a:t>de </a:t>
            </a:r>
            <a:r>
              <a:rPr lang="fr-FR" spc="-4" dirty="0">
                <a:latin typeface="Calibri" panose="020F0502020204030204"/>
                <a:cs typeface="Calibri" panose="020F0502020204030204"/>
              </a:rPr>
              <a:t>consacrer un </a:t>
            </a:r>
            <a:r>
              <a:rPr lang="fr-FR" b="1" spc="-4" dirty="0">
                <a:latin typeface="Calibri" panose="020F0502020204030204"/>
                <a:cs typeface="Calibri" panose="020F0502020204030204"/>
              </a:rPr>
              <a:t>temps </a:t>
            </a:r>
            <a:r>
              <a:rPr lang="fr-FR" b="1" dirty="0">
                <a:latin typeface="Calibri" panose="020F0502020204030204"/>
                <a:cs typeface="Calibri" panose="020F0502020204030204"/>
              </a:rPr>
              <a:t>de </a:t>
            </a:r>
            <a:r>
              <a:rPr lang="fr-FR" b="1" spc="-4" dirty="0">
                <a:latin typeface="Calibri" panose="020F0502020204030204"/>
                <a:cs typeface="Calibri" panose="020F0502020204030204"/>
              </a:rPr>
              <a:t>travail utile </a:t>
            </a:r>
            <a:r>
              <a:rPr lang="fr-FR" b="1" dirty="0">
                <a:latin typeface="Calibri" panose="020F0502020204030204"/>
                <a:cs typeface="Calibri" panose="020F0502020204030204"/>
              </a:rPr>
              <a:t>le </a:t>
            </a:r>
            <a:r>
              <a:rPr lang="fr-FR" b="1" spc="-4" dirty="0">
                <a:latin typeface="Calibri" panose="020F0502020204030204"/>
                <a:cs typeface="Calibri" panose="020F0502020204030204"/>
              </a:rPr>
              <a:t>plus élevé </a:t>
            </a:r>
            <a:r>
              <a:rPr lang="fr-FR" b="1" dirty="0" smtClean="0">
                <a:latin typeface="Calibri" panose="020F0502020204030204"/>
                <a:cs typeface="Calibri" panose="020F0502020204030204"/>
              </a:rPr>
              <a:t>possible</a:t>
            </a:r>
            <a:endParaRPr lang="fr-FR" dirty="0"/>
          </a:p>
        </p:txBody>
      </p:sp>
      <p:pic>
        <p:nvPicPr>
          <p:cNvPr id="13314" name="Picture 2" descr="C:\Users\NATHALIE\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67" y="692696"/>
            <a:ext cx="678583"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6000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36712"/>
            <a:ext cx="7239000" cy="5619024"/>
          </a:xfrm>
        </p:spPr>
        <p:txBody>
          <a:bodyPr/>
          <a:lstStyle/>
          <a:p>
            <a:pPr lvl="0"/>
            <a:endParaRPr lang="en-US" b="1" dirty="0" smtClean="0"/>
          </a:p>
          <a:p>
            <a:pPr lvl="0"/>
            <a:r>
              <a:rPr lang="en-US" b="1" dirty="0" smtClean="0"/>
              <a:t>Reformulation </a:t>
            </a:r>
            <a:r>
              <a:rPr lang="en-US" b="1" dirty="0"/>
              <a:t>et appropriation</a:t>
            </a:r>
            <a:endParaRPr lang="fr-FR" b="1" dirty="0"/>
          </a:p>
          <a:p>
            <a:pPr lvl="0"/>
            <a:r>
              <a:rPr lang="en-US" b="1" dirty="0"/>
              <a:t>Identification du but</a:t>
            </a:r>
            <a:endParaRPr lang="fr-FR" b="1" dirty="0"/>
          </a:p>
          <a:p>
            <a:pPr lvl="0"/>
            <a:r>
              <a:rPr lang="fr-FR" b="1" dirty="0"/>
              <a:t>Identification des différents temps de l’apprentissage.</a:t>
            </a:r>
          </a:p>
          <a:p>
            <a:pPr lvl="0"/>
            <a:r>
              <a:rPr lang="en-US" b="1" dirty="0"/>
              <a:t>Identification des </a:t>
            </a:r>
            <a:r>
              <a:rPr lang="en-US" b="1" dirty="0" err="1"/>
              <a:t>modalités</a:t>
            </a:r>
            <a:r>
              <a:rPr lang="en-US" b="1" dirty="0"/>
              <a:t> de travail</a:t>
            </a:r>
            <a:endParaRPr lang="fr-FR" b="1" dirty="0"/>
          </a:p>
          <a:p>
            <a:pPr lvl="0"/>
            <a:r>
              <a:rPr lang="fr-FR" b="1" dirty="0"/>
              <a:t>Identification de l’efficience des réponses et des procédures engagées.</a:t>
            </a:r>
          </a:p>
          <a:p>
            <a:endParaRPr lang="fr-FR" dirty="0"/>
          </a:p>
        </p:txBody>
      </p:sp>
      <p:pic>
        <p:nvPicPr>
          <p:cNvPr id="12290" name="Picture 2" descr="C:\Users\NATHALIE\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8640"/>
            <a:ext cx="1129431" cy="958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314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EXPLICITE 2"/>
          <p:cNvPicPr>
            <a:picLocks noGrp="1" noChangeAspect="1"/>
          </p:cNvPicPr>
          <p:nvPr>
            <p:ph sz="half" idx="1"/>
          </p:nvPr>
        </p:nvPicPr>
        <p:blipFill>
          <a:blip r:embed="rId2"/>
          <a:srcRect l="2888" r="3234"/>
          <a:stretch>
            <a:fillRect/>
          </a:stretch>
        </p:blipFill>
        <p:spPr>
          <a:xfrm>
            <a:off x="97196" y="572845"/>
            <a:ext cx="7943443" cy="5957815"/>
          </a:xfrm>
          <a:prstGeom prst="rect">
            <a:avLst/>
          </a:prstGeom>
        </p:spPr>
      </p:pic>
    </p:spTree>
    <p:extLst>
      <p:ext uri="{BB962C8B-B14F-4D97-AF65-F5344CB8AC3E}">
        <p14:creationId xmlns:p14="http://schemas.microsoft.com/office/powerpoint/2010/main" val="42098401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EXPLICITE 3"/>
          <p:cNvPicPr>
            <a:picLocks noGrp="1" noChangeAspect="1"/>
          </p:cNvPicPr>
          <p:nvPr>
            <p:ph sz="half" idx="1"/>
          </p:nvPr>
        </p:nvPicPr>
        <p:blipFill>
          <a:blip r:embed="rId2"/>
          <a:stretch>
            <a:fillRect/>
          </a:stretch>
        </p:blipFill>
        <p:spPr>
          <a:xfrm>
            <a:off x="125974" y="321577"/>
            <a:ext cx="8034123" cy="6424044"/>
          </a:xfrm>
          <a:prstGeom prst="rect">
            <a:avLst/>
          </a:prstGeom>
        </p:spPr>
      </p:pic>
    </p:spTree>
    <p:extLst>
      <p:ext uri="{BB962C8B-B14F-4D97-AF65-F5344CB8AC3E}">
        <p14:creationId xmlns:p14="http://schemas.microsoft.com/office/powerpoint/2010/main" val="1786519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EXPLICITE 4"/>
          <p:cNvPicPr>
            <a:picLocks noGrp="1" noChangeAspect="1"/>
          </p:cNvPicPr>
          <p:nvPr>
            <p:ph idx="1"/>
          </p:nvPr>
        </p:nvPicPr>
        <p:blipFill>
          <a:blip r:embed="rId2"/>
          <a:stretch>
            <a:fillRect/>
          </a:stretch>
        </p:blipFill>
        <p:spPr>
          <a:xfrm>
            <a:off x="282357" y="1016022"/>
            <a:ext cx="6828135" cy="5428193"/>
          </a:xfrm>
          <a:prstGeom prst="rect">
            <a:avLst/>
          </a:prstGeom>
        </p:spPr>
      </p:pic>
    </p:spTree>
    <p:extLst>
      <p:ext uri="{BB962C8B-B14F-4D97-AF65-F5344CB8AC3E}">
        <p14:creationId xmlns:p14="http://schemas.microsoft.com/office/powerpoint/2010/main" val="1536596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XPLICITE 5"/>
          <p:cNvPicPr>
            <a:picLocks noGrp="1" noChangeAspect="1"/>
          </p:cNvPicPr>
          <p:nvPr>
            <p:ph idx="1"/>
          </p:nvPr>
        </p:nvPicPr>
        <p:blipFill>
          <a:blip r:embed="rId2"/>
          <a:stretch>
            <a:fillRect/>
          </a:stretch>
        </p:blipFill>
        <p:spPr>
          <a:xfrm>
            <a:off x="1220105" y="407446"/>
            <a:ext cx="5870296" cy="5988936"/>
          </a:xfrm>
          <a:prstGeom prst="rect">
            <a:avLst/>
          </a:prstGeom>
        </p:spPr>
      </p:pic>
    </p:spTree>
    <p:extLst>
      <p:ext uri="{BB962C8B-B14F-4D97-AF65-F5344CB8AC3E}">
        <p14:creationId xmlns:p14="http://schemas.microsoft.com/office/powerpoint/2010/main" val="2061645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dirty="0">
                <a:solidFill>
                  <a:srgbClr val="FFC000"/>
                </a:solidFill>
              </a:rPr>
              <a:t>d</a:t>
            </a:r>
            <a:r>
              <a:rPr lang="fr-FR" dirty="0" smtClean="0">
                <a:solidFill>
                  <a:srgbClr val="FFC000"/>
                </a:solidFill>
              </a:rPr>
              <a:t>es séances efficaces</a:t>
            </a:r>
            <a:endParaRPr lang="fr-FR" dirty="0">
              <a:solidFill>
                <a:srgbClr val="FFC000"/>
              </a:solidFill>
            </a:endParaRPr>
          </a:p>
        </p:txBody>
      </p:sp>
      <p:sp>
        <p:nvSpPr>
          <p:cNvPr id="3" name="Espace réservé du contenu 2"/>
          <p:cNvSpPr>
            <a:spLocks noGrp="1"/>
          </p:cNvSpPr>
          <p:nvPr>
            <p:ph idx="1"/>
          </p:nvPr>
        </p:nvSpPr>
        <p:spPr/>
        <p:txBody>
          <a:bodyPr/>
          <a:lstStyle/>
          <a:p>
            <a:pPr marL="0" indent="0">
              <a:buNone/>
            </a:pPr>
            <a:endParaRPr lang="fr-FR" dirty="0" smtClean="0">
              <a:hlinkClick r:id="rId2" action="ppaction://hlinkfile"/>
            </a:endParaRPr>
          </a:p>
          <a:p>
            <a:r>
              <a:rPr lang="fr-FR" dirty="0" smtClean="0">
                <a:hlinkClick r:id="rId3" action="ppaction://hlinkfile"/>
              </a:rPr>
              <a:t>Sylvie </a:t>
            </a:r>
            <a:r>
              <a:rPr lang="fr-FR" dirty="0" err="1" smtClean="0">
                <a:hlinkClick r:id="rId3" action="ppaction://hlinkfile"/>
              </a:rPr>
              <a:t>Cèbe</a:t>
            </a:r>
            <a:endParaRPr lang="fr-FR" dirty="0" smtClean="0"/>
          </a:p>
          <a:p>
            <a:r>
              <a:rPr lang="fr-FR" dirty="0" smtClean="0">
                <a:hlinkClick r:id="rId2" action="ppaction://hlinkfile"/>
              </a:rPr>
              <a:t>Documentaire </a:t>
            </a:r>
            <a:r>
              <a:rPr lang="fr-FR" dirty="0">
                <a:hlinkClick r:id="rId2" action="ppaction://hlinkfile"/>
              </a:rPr>
              <a:t>LEGO</a:t>
            </a:r>
            <a:endParaRPr lang="fr-FR" dirty="0"/>
          </a:p>
          <a:p>
            <a:r>
              <a:rPr lang="fr-FR" dirty="0" smtClean="0">
                <a:hlinkClick r:id="rId4" action="ppaction://hlinkfile"/>
              </a:rPr>
              <a:t>fiche séance</a:t>
            </a:r>
            <a:endParaRPr lang="fr-FR" dirty="0" smtClean="0">
              <a:hlinkClick r:id="rId5" action="ppaction://hlinkfile"/>
            </a:endParaRPr>
          </a:p>
        </p:txBody>
      </p:sp>
      <p:pic>
        <p:nvPicPr>
          <p:cNvPr id="4098" name="Picture 2" descr="C:\Users\NATHALIE\Desktop\image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548680"/>
            <a:ext cx="1001279" cy="850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3738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715200" cy="3252976"/>
          </a:xfrm>
        </p:spPr>
        <p:txBody>
          <a:bodyPr>
            <a:normAutofit/>
          </a:bodyPr>
          <a:lstStyle/>
          <a:p>
            <a:r>
              <a:rPr lang="fr-FR" dirty="0">
                <a:solidFill>
                  <a:srgbClr val="FFC000"/>
                </a:solidFill>
              </a:rPr>
              <a:t>3</a:t>
            </a:r>
            <a:r>
              <a:rPr lang="fr-FR" dirty="0" smtClean="0">
                <a:solidFill>
                  <a:srgbClr val="FFC000"/>
                </a:solidFill>
              </a:rPr>
              <a:t>. Et maintenant … A vous!</a:t>
            </a:r>
            <a:endParaRPr lang="fr-FR" dirty="0">
              <a:solidFill>
                <a:srgbClr val="FFC000"/>
              </a:solidFill>
            </a:endParaRPr>
          </a:p>
        </p:txBody>
      </p:sp>
      <p:pic>
        <p:nvPicPr>
          <p:cNvPr id="3074" name="Picture 2" descr="C:\Users\NATHALIE\Desktop\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836712"/>
            <a:ext cx="1323975" cy="112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937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Construire une séance </a:t>
            </a:r>
            <a:r>
              <a:rPr lang="fr-FR" sz="3200" dirty="0" err="1" smtClean="0"/>
              <a:t>efficcace</a:t>
            </a:r>
            <a:endParaRPr lang="fr-FR" sz="3200" dirty="0"/>
          </a:p>
        </p:txBody>
      </p:sp>
      <p:sp>
        <p:nvSpPr>
          <p:cNvPr id="3" name="Espace réservé du contenu 2"/>
          <p:cNvSpPr>
            <a:spLocks noGrp="1"/>
          </p:cNvSpPr>
          <p:nvPr>
            <p:ph idx="1"/>
          </p:nvPr>
        </p:nvSpPr>
        <p:spPr/>
        <p:txBody>
          <a:bodyPr/>
          <a:lstStyle/>
          <a:p>
            <a:r>
              <a:rPr lang="fr-FR" dirty="0" smtClean="0">
                <a:hlinkClick r:id="rId2" action="ppaction://hlinkfile"/>
              </a:rPr>
              <a:t>Construire une séance efficace.docx</a:t>
            </a:r>
            <a:endParaRPr lang="fr-FR" dirty="0" smtClean="0"/>
          </a:p>
          <a:p>
            <a:endParaRPr lang="fr-FR" dirty="0"/>
          </a:p>
          <a:p>
            <a:r>
              <a:rPr lang="fr-FR" dirty="0" smtClean="0">
                <a:hlinkClick r:id="rId3" action="ppaction://hlinkfile"/>
              </a:rPr>
              <a:t>Fiche AS 1 Construction</a:t>
            </a:r>
            <a:endParaRPr lang="fr-FR" dirty="0" smtClean="0"/>
          </a:p>
          <a:p>
            <a:r>
              <a:rPr lang="fr-FR" dirty="0" smtClean="0">
                <a:hlinkClick r:id="rId4" action="ppaction://hlinkfile"/>
              </a:rPr>
              <a:t>Fiche AS 2 Imitation</a:t>
            </a:r>
            <a:endParaRPr lang="fr-FR" dirty="0" smtClean="0"/>
          </a:p>
          <a:p>
            <a:r>
              <a:rPr lang="fr-FR" dirty="0" smtClean="0">
                <a:hlinkClick r:id="rId5" action="ppaction://hlinkfile"/>
              </a:rPr>
              <a:t>Fiche AS 3  Modelage</a:t>
            </a:r>
            <a:endParaRPr lang="fr-FR" dirty="0" smtClean="0"/>
          </a:p>
          <a:p>
            <a:r>
              <a:rPr lang="fr-FR" dirty="0" smtClean="0">
                <a:hlinkClick r:id="rId6" action="ppaction://hlinkfile"/>
              </a:rPr>
              <a:t>Fiche AS 4 Puzzle</a:t>
            </a:r>
            <a:endParaRPr lang="fr-FR" dirty="0"/>
          </a:p>
        </p:txBody>
      </p:sp>
    </p:spTree>
    <p:extLst>
      <p:ext uri="{BB962C8B-B14F-4D97-AF65-F5344CB8AC3E}">
        <p14:creationId xmlns:p14="http://schemas.microsoft.com/office/powerpoint/2010/main" val="17701764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solidFill>
                  <a:srgbClr val="FFC000"/>
                </a:solidFill>
              </a:rPr>
              <a:t>Bibliographie - </a:t>
            </a:r>
            <a:r>
              <a:rPr lang="fr-FR" dirty="0" err="1" smtClean="0">
                <a:solidFill>
                  <a:srgbClr val="FFC000"/>
                </a:solidFill>
              </a:rPr>
              <a:t>sitographie</a:t>
            </a:r>
            <a:endParaRPr lang="fr-FR" dirty="0">
              <a:solidFill>
                <a:srgbClr val="FFC000"/>
              </a:solidFill>
            </a:endParaRPr>
          </a:p>
        </p:txBody>
      </p:sp>
      <p:sp>
        <p:nvSpPr>
          <p:cNvPr id="3" name="Espace réservé du contenu 2"/>
          <p:cNvSpPr>
            <a:spLocks noGrp="1"/>
          </p:cNvSpPr>
          <p:nvPr>
            <p:ph idx="1"/>
          </p:nvPr>
        </p:nvSpPr>
        <p:spPr>
          <a:xfrm>
            <a:off x="395536" y="1700808"/>
            <a:ext cx="7239000" cy="4846320"/>
          </a:xfrm>
        </p:spPr>
        <p:txBody>
          <a:bodyPr>
            <a:normAutofit fontScale="92500" lnSpcReduction="10000"/>
          </a:bodyPr>
          <a:lstStyle/>
          <a:p>
            <a:r>
              <a:rPr lang="fr-FR" sz="2800" b="1" dirty="0" smtClean="0"/>
              <a:t>Gauthier C., Bissonnette S., Richard M., Enseignement explicite et réussite des élèves, la gestion des apprentissages, ERPI, 2013</a:t>
            </a:r>
          </a:p>
          <a:p>
            <a:r>
              <a:rPr lang="fr-FR" sz="2800" b="1" dirty="0" smtClean="0"/>
              <a:t>Documentaire « </a:t>
            </a:r>
            <a:r>
              <a:rPr lang="fr-FR" sz="2800" b="1" dirty="0" err="1" smtClean="0"/>
              <a:t>légo</a:t>
            </a:r>
            <a:r>
              <a:rPr lang="fr-FR" sz="2800" b="1" dirty="0" smtClean="0"/>
              <a:t> » France 4</a:t>
            </a:r>
          </a:p>
          <a:p>
            <a:r>
              <a:rPr lang="fr-FR" sz="2800" b="1" dirty="0" smtClean="0"/>
              <a:t>http</a:t>
            </a:r>
            <a:r>
              <a:rPr lang="fr-FR" sz="2800" b="1" dirty="0"/>
              <a:t>://centre-alain-savary.ens-lyon.fr/CAS/education-prioritaire/ressources/theme-1-perspectives-pedagogiques-et-educatives/realiser-un-enseignement-plus-explicite/enseigner-plus-explicitement-un-dossier-ressource</a:t>
            </a:r>
          </a:p>
          <a:p>
            <a:endParaRPr lang="fr-FR" sz="2800" b="1" dirty="0" smtClean="0"/>
          </a:p>
          <a:p>
            <a:endParaRPr lang="fr-FR" b="1" dirty="0"/>
          </a:p>
          <a:p>
            <a:endParaRPr lang="fr-FR" b="1" dirty="0"/>
          </a:p>
          <a:p>
            <a:endParaRPr lang="fr-FR" b="1" dirty="0" smtClean="0"/>
          </a:p>
          <a:p>
            <a:pPr marL="0" indent="0">
              <a:buNone/>
            </a:pPr>
            <a:endParaRPr lang="fr-FR" b="1" dirty="0" smtClean="0"/>
          </a:p>
          <a:p>
            <a:pPr marL="0" indent="0">
              <a:buNone/>
            </a:pPr>
            <a:endParaRPr lang="fr-FR" dirty="0"/>
          </a:p>
        </p:txBody>
      </p:sp>
      <p:pic>
        <p:nvPicPr>
          <p:cNvPr id="14338" name="Picture 2" descr="C:\Users\NATHALIE\Desktop\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6632"/>
            <a:ext cx="1001279" cy="850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764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6995120" cy="732696"/>
          </a:xfrm>
        </p:spPr>
        <p:txBody>
          <a:bodyPr/>
          <a:lstStyle/>
          <a:p>
            <a:pPr algn="ctr"/>
            <a:r>
              <a:rPr lang="fr-FR" dirty="0" smtClean="0">
                <a:solidFill>
                  <a:srgbClr val="FFC000"/>
                </a:solidFill>
              </a:rPr>
              <a:t>PLAN DE La </a:t>
            </a:r>
            <a:r>
              <a:rPr lang="fr-FR" dirty="0" err="1" smtClean="0">
                <a:solidFill>
                  <a:srgbClr val="FFC000"/>
                </a:solidFill>
              </a:rPr>
              <a:t>formATION</a:t>
            </a:r>
            <a:endParaRPr lang="fr-FR" dirty="0">
              <a:solidFill>
                <a:srgbClr val="FFC000"/>
              </a:solidFill>
            </a:endParaRPr>
          </a:p>
        </p:txBody>
      </p:sp>
      <p:sp>
        <p:nvSpPr>
          <p:cNvPr id="3" name="Espace réservé du contenu 2"/>
          <p:cNvSpPr>
            <a:spLocks noGrp="1"/>
          </p:cNvSpPr>
          <p:nvPr>
            <p:ph idx="1"/>
          </p:nvPr>
        </p:nvSpPr>
        <p:spPr>
          <a:xfrm>
            <a:off x="457200" y="1196752"/>
            <a:ext cx="7715200" cy="5258984"/>
          </a:xfrm>
        </p:spPr>
        <p:txBody>
          <a:bodyPr>
            <a:normAutofit/>
          </a:bodyPr>
          <a:lstStyle/>
          <a:p>
            <a:endParaRPr lang="fr-FR" dirty="0" smtClean="0"/>
          </a:p>
          <a:p>
            <a:r>
              <a:rPr lang="fr-FR" dirty="0" smtClean="0"/>
              <a:t>1. Que signifie enseigner plus explicitement?</a:t>
            </a:r>
          </a:p>
          <a:p>
            <a:endParaRPr lang="fr-FR" dirty="0"/>
          </a:p>
          <a:p>
            <a:r>
              <a:rPr lang="fr-FR" dirty="0"/>
              <a:t>2</a:t>
            </a:r>
            <a:r>
              <a:rPr lang="fr-FR" dirty="0" smtClean="0"/>
              <a:t>. Des séances efficaces </a:t>
            </a:r>
          </a:p>
          <a:p>
            <a:endParaRPr lang="fr-FR" dirty="0"/>
          </a:p>
          <a:p>
            <a:r>
              <a:rPr lang="fr-FR" dirty="0"/>
              <a:t>3</a:t>
            </a:r>
            <a:r>
              <a:rPr lang="fr-FR" dirty="0" smtClean="0"/>
              <a:t>. Et maintenant…à vous!</a:t>
            </a:r>
          </a:p>
          <a:p>
            <a:endParaRPr lang="fr-FR" dirty="0" smtClean="0"/>
          </a:p>
        </p:txBody>
      </p:sp>
      <p:pic>
        <p:nvPicPr>
          <p:cNvPr id="5122" name="Picture 2" descr="C:\Users\NATHALIE\Desktop\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1001279" cy="850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7315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787208" cy="3685024"/>
          </a:xfrm>
        </p:spPr>
        <p:txBody>
          <a:bodyPr>
            <a:normAutofit/>
          </a:bodyPr>
          <a:lstStyle/>
          <a:p>
            <a:r>
              <a:rPr lang="fr-FR" dirty="0" smtClean="0"/>
              <a:t/>
            </a:r>
            <a:br>
              <a:rPr lang="fr-FR" dirty="0" smtClean="0"/>
            </a:br>
            <a:r>
              <a:rPr lang="fr-FR" dirty="0" smtClean="0">
                <a:solidFill>
                  <a:srgbClr val="FFC000"/>
                </a:solidFill>
              </a:rPr>
              <a:t>MERCI pour votre attention!</a:t>
            </a:r>
            <a:br>
              <a:rPr lang="fr-FR" dirty="0" smtClean="0">
                <a:solidFill>
                  <a:srgbClr val="FFC000"/>
                </a:solidFill>
              </a:rPr>
            </a:br>
            <a:endParaRPr lang="fr-FR" dirty="0">
              <a:solidFill>
                <a:srgbClr val="FFC000"/>
              </a:solidFill>
            </a:endParaRPr>
          </a:p>
        </p:txBody>
      </p:sp>
      <p:pic>
        <p:nvPicPr>
          <p:cNvPr id="2051" name="Picture 3" descr="C:\Users\NATHALIE\Desktop\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620688"/>
            <a:ext cx="2120575"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226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Avant de commencer… L’histoire d’</a:t>
            </a:r>
            <a:r>
              <a:rPr lang="fr-FR" dirty="0" err="1" smtClean="0"/>
              <a:t>Amidou</a:t>
            </a:r>
            <a:endParaRPr lang="fr-FR" dirty="0"/>
          </a:p>
        </p:txBody>
      </p:sp>
      <p:sp>
        <p:nvSpPr>
          <p:cNvPr id="3" name="Espace réservé du contenu 2"/>
          <p:cNvSpPr>
            <a:spLocks noGrp="1"/>
          </p:cNvSpPr>
          <p:nvPr>
            <p:ph idx="1"/>
          </p:nvPr>
        </p:nvSpPr>
        <p:spPr/>
        <p:txBody>
          <a:bodyPr/>
          <a:lstStyle/>
          <a:p>
            <a:r>
              <a:rPr lang="fr-FR" sz="2000" dirty="0" err="1" smtClean="0"/>
              <a:t>Amidou</a:t>
            </a:r>
            <a:r>
              <a:rPr lang="fr-FR" sz="2000" dirty="0" smtClean="0"/>
              <a:t> </a:t>
            </a:r>
            <a:r>
              <a:rPr lang="fr-FR" sz="2000" dirty="0"/>
              <a:t>est en cours de géographie et c’est la première fois de l’année qu’ils font une carte de géographie. Il s’agit d’apprendre à réaliser une carte en respectant un code de couleurs en fonction des reliefs -  les plaines sont en vert et les montagnes en </a:t>
            </a:r>
            <a:r>
              <a:rPr lang="fr-FR" sz="2000" dirty="0" smtClean="0"/>
              <a:t>marron...</a:t>
            </a:r>
            <a:endParaRPr lang="fr-FR" sz="2000" dirty="0"/>
          </a:p>
          <a:p>
            <a:endParaRPr lang="fr-FR" dirty="0" smtClean="0"/>
          </a:p>
          <a:p>
            <a:endParaRPr lang="fr-FR" dirty="0"/>
          </a:p>
        </p:txBody>
      </p:sp>
      <p:pic>
        <p:nvPicPr>
          <p:cNvPr id="6146" name="Picture 2" descr="C:\Users\NATHALIE\Desktop\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476672"/>
            <a:ext cx="1187522" cy="100811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393455"/>
            <a:ext cx="4105508" cy="290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0289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32656"/>
            <a:ext cx="7239000" cy="3396992"/>
          </a:xfrm>
        </p:spPr>
        <p:txBody>
          <a:bodyPr>
            <a:normAutofit/>
          </a:bodyPr>
          <a:lstStyle/>
          <a:p>
            <a:pPr algn="ctr"/>
            <a:r>
              <a:rPr lang="fr-FR" dirty="0" smtClean="0"/>
              <a:t/>
            </a:r>
            <a:br>
              <a:rPr lang="fr-FR" dirty="0" smtClean="0"/>
            </a:br>
            <a:r>
              <a:rPr lang="fr-FR" dirty="0"/>
              <a:t>1</a:t>
            </a:r>
            <a:r>
              <a:rPr lang="fr-FR" dirty="0" smtClean="0">
                <a:solidFill>
                  <a:srgbClr val="FFC000"/>
                </a:solidFill>
              </a:rPr>
              <a:t>. </a:t>
            </a:r>
            <a:r>
              <a:rPr lang="fr-FR" dirty="0"/>
              <a:t>QUE SIGNIFIE ENSEIGNER PLUS EXPLICITEMENT ?</a:t>
            </a:r>
            <a:endParaRPr lang="fr-FR" dirty="0">
              <a:solidFill>
                <a:srgbClr val="FFC000"/>
              </a:solidFill>
            </a:endParaRPr>
          </a:p>
        </p:txBody>
      </p:sp>
      <p:pic>
        <p:nvPicPr>
          <p:cNvPr id="7170" name="Picture 2" descr="C:\Users\NATHALIE\Desktop\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20688"/>
            <a:ext cx="1323975" cy="112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401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692696"/>
            <a:ext cx="7239000" cy="1143000"/>
          </a:xfrm>
        </p:spPr>
        <p:txBody>
          <a:bodyPr>
            <a:normAutofit fontScale="90000"/>
          </a:bodyPr>
          <a:lstStyle/>
          <a:p>
            <a:pPr algn="ctr"/>
            <a:r>
              <a:rPr lang="fr-FR" dirty="0" smtClean="0"/>
              <a:t>Des </a:t>
            </a:r>
            <a:r>
              <a:rPr lang="fr-FR" dirty="0"/>
              <a:t>cadres théoriques différents</a:t>
            </a:r>
            <a:br>
              <a:rPr lang="fr-FR" dirty="0"/>
            </a:br>
            <a:endParaRPr lang="fr-FR" dirty="0"/>
          </a:p>
        </p:txBody>
      </p:sp>
      <p:sp>
        <p:nvSpPr>
          <p:cNvPr id="3" name="Espace réservé du contenu 2"/>
          <p:cNvSpPr>
            <a:spLocks noGrp="1"/>
          </p:cNvSpPr>
          <p:nvPr>
            <p:ph idx="1"/>
          </p:nvPr>
        </p:nvSpPr>
        <p:spPr/>
        <p:txBody>
          <a:bodyPr>
            <a:normAutofit/>
          </a:bodyPr>
          <a:lstStyle/>
          <a:p>
            <a:r>
              <a:rPr lang="fr-FR" dirty="0" smtClean="0"/>
              <a:t>Définitions Web «</a:t>
            </a:r>
            <a:r>
              <a:rPr lang="fr-FR" dirty="0"/>
              <a:t> L'enseignement explicite est une méthode systématique pour présenter du matériel par petites étapes, en faisant des pauses pour vérifier si les élèves comprennent bien et en sollicitant une participation active et efficace de tous les élèves » (</a:t>
            </a:r>
            <a:r>
              <a:rPr lang="fr-FR" dirty="0" err="1"/>
              <a:t>Rosenshine</a:t>
            </a:r>
            <a:r>
              <a:rPr lang="fr-FR" dirty="0"/>
              <a:t>) </a:t>
            </a:r>
          </a:p>
          <a:p>
            <a:endParaRPr lang="fr-FR" dirty="0" smtClean="0"/>
          </a:p>
          <a:p>
            <a:r>
              <a:rPr lang="fr-FR" smtClean="0"/>
              <a:t>L</a:t>
            </a:r>
            <a:r>
              <a:rPr lang="fr-FR" dirty="0" smtClean="0"/>
              <a:t>’« </a:t>
            </a:r>
            <a:r>
              <a:rPr lang="fr-FR" b="1" dirty="0">
                <a:solidFill>
                  <a:schemeClr val="accent6">
                    <a:lumMod val="75000"/>
                  </a:schemeClr>
                </a:solidFill>
              </a:rPr>
              <a:t>instruction directe </a:t>
            </a:r>
            <a:r>
              <a:rPr lang="fr-FR" dirty="0" smtClean="0"/>
              <a:t>» </a:t>
            </a:r>
            <a:r>
              <a:rPr lang="fr-FR" dirty="0"/>
              <a:t>popularisée par le canadien Steve </a:t>
            </a:r>
            <a:r>
              <a:rPr lang="fr-FR" dirty="0" smtClean="0"/>
              <a:t>Bissonnette</a:t>
            </a:r>
          </a:p>
          <a:p>
            <a:pPr marL="0" indent="0" algn="ctr">
              <a:buNone/>
            </a:pPr>
            <a:r>
              <a:rPr lang="fr-FR" dirty="0" smtClean="0">
                <a:hlinkClick r:id="rId2" action="ppaction://hlinkfile"/>
              </a:rPr>
              <a:t>L'enseignement efficace</a:t>
            </a:r>
            <a:endParaRPr lang="fr-FR" dirty="0" smtClean="0"/>
          </a:p>
          <a:p>
            <a:endParaRPr lang="fr-FR" dirty="0"/>
          </a:p>
          <a:p>
            <a:endParaRPr lang="fr-FR" dirty="0"/>
          </a:p>
        </p:txBody>
      </p:sp>
      <p:pic>
        <p:nvPicPr>
          <p:cNvPr id="8194" name="Picture 2" descr="C:\Users\NATHALIE\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76672"/>
            <a:ext cx="1170925" cy="994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794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noChangeAspect="1"/>
          </p:cNvGraphicFramePr>
          <p:nvPr>
            <p:ph idx="1"/>
            <p:extLst>
              <p:ext uri="{D42A27DB-BD31-4B8C-83A1-F6EECF244321}">
                <p14:modId xmlns:p14="http://schemas.microsoft.com/office/powerpoint/2010/main" val="1861266021"/>
              </p:ext>
            </p:extLst>
          </p:nvPr>
        </p:nvGraphicFramePr>
        <p:xfrm>
          <a:off x="683568" y="121624"/>
          <a:ext cx="6768752" cy="6674904"/>
        </p:xfrm>
        <a:graphic>
          <a:graphicData uri="http://schemas.openxmlformats.org/presentationml/2006/ole">
            <mc:AlternateContent xmlns:mc="http://schemas.openxmlformats.org/markup-compatibility/2006">
              <mc:Choice xmlns:v="urn:schemas-microsoft-com:vml" Requires="v">
                <p:oleObj spid="_x0000_s1114" name="Photo Editor Photo" r:id="rId3" imgW="5495238" imgH="5420482" progId="">
                  <p:embed/>
                </p:oleObj>
              </mc:Choice>
              <mc:Fallback>
                <p:oleObj name="Photo Editor Photo" r:id="rId3" imgW="5495238" imgH="5420482" progId="">
                  <p:embed/>
                  <p:pic>
                    <p:nvPicPr>
                      <p:cNvPr id="0" name="Picture 5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21624"/>
                        <a:ext cx="6768752" cy="6674904"/>
                      </a:xfrm>
                      <a:prstGeom prst="rect">
                        <a:avLst/>
                      </a:prstGeom>
                      <a:solidFill>
                        <a:srgbClr val="F4C39A"/>
                      </a:solidFill>
                    </p:spPr>
                  </p:pic>
                </p:oleObj>
              </mc:Fallback>
            </mc:AlternateContent>
          </a:graphicData>
        </a:graphic>
      </p:graphicFrame>
    </p:spTree>
    <p:extLst>
      <p:ext uri="{BB962C8B-B14F-4D97-AF65-F5344CB8AC3E}">
        <p14:creationId xmlns:p14="http://schemas.microsoft.com/office/powerpoint/2010/main" val="3484235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7239000" cy="5907056"/>
          </a:xfrm>
        </p:spPr>
        <p:txBody>
          <a:bodyPr/>
          <a:lstStyle/>
          <a:p>
            <a:pPr lvl="0"/>
            <a:endParaRPr lang="fr-FR" dirty="0" smtClean="0"/>
          </a:p>
          <a:p>
            <a:pPr marL="0" lvl="0" indent="0">
              <a:buNone/>
            </a:pPr>
            <a:endParaRPr lang="fr-FR" b="1" dirty="0" smtClean="0">
              <a:solidFill>
                <a:schemeClr val="accent6">
                  <a:lumMod val="75000"/>
                </a:schemeClr>
              </a:solidFill>
            </a:endParaRPr>
          </a:p>
          <a:p>
            <a:pPr lvl="0"/>
            <a:r>
              <a:rPr lang="fr-FR" b="1" dirty="0" smtClean="0">
                <a:solidFill>
                  <a:schemeClr val="accent6">
                    <a:lumMod val="75000"/>
                  </a:schemeClr>
                </a:solidFill>
              </a:rPr>
              <a:t>Les </a:t>
            </a:r>
            <a:r>
              <a:rPr lang="fr-FR" b="1" dirty="0">
                <a:solidFill>
                  <a:schemeClr val="accent6">
                    <a:lumMod val="75000"/>
                  </a:schemeClr>
                </a:solidFill>
              </a:rPr>
              <a:t>chercheurs qui s’intéressent à la </a:t>
            </a:r>
            <a:r>
              <a:rPr lang="fr-FR" b="1" dirty="0" smtClean="0">
                <a:solidFill>
                  <a:schemeClr val="accent6">
                    <a:lumMod val="75000"/>
                  </a:schemeClr>
                </a:solidFill>
              </a:rPr>
              <a:t>cognition (Fayol, </a:t>
            </a:r>
            <a:r>
              <a:rPr lang="fr-FR" b="1" dirty="0" err="1">
                <a:solidFill>
                  <a:schemeClr val="accent6">
                    <a:lumMod val="75000"/>
                  </a:schemeClr>
                </a:solidFill>
              </a:rPr>
              <a:t>G</a:t>
            </a:r>
            <a:r>
              <a:rPr lang="fr-FR" b="1" dirty="0" err="1" smtClean="0">
                <a:solidFill>
                  <a:schemeClr val="accent6">
                    <a:lumMod val="75000"/>
                  </a:schemeClr>
                </a:solidFill>
              </a:rPr>
              <a:t>oigoux</a:t>
            </a:r>
            <a:r>
              <a:rPr lang="fr-FR" b="1" dirty="0" smtClean="0">
                <a:solidFill>
                  <a:schemeClr val="accent6">
                    <a:lumMod val="75000"/>
                  </a:schemeClr>
                </a:solidFill>
              </a:rPr>
              <a:t>, </a:t>
            </a:r>
            <a:r>
              <a:rPr lang="fr-FR" b="1" dirty="0" err="1">
                <a:solidFill>
                  <a:schemeClr val="accent6">
                    <a:lumMod val="75000"/>
                  </a:schemeClr>
                </a:solidFill>
              </a:rPr>
              <a:t>C</a:t>
            </a:r>
            <a:r>
              <a:rPr lang="fr-FR" b="1" dirty="0" err="1" smtClean="0">
                <a:solidFill>
                  <a:schemeClr val="accent6">
                    <a:lumMod val="75000"/>
                  </a:schemeClr>
                </a:solidFill>
              </a:rPr>
              <a:t>èbe</a:t>
            </a:r>
            <a:r>
              <a:rPr lang="fr-FR" b="1" dirty="0" smtClean="0">
                <a:solidFill>
                  <a:schemeClr val="accent6">
                    <a:lumMod val="75000"/>
                  </a:schemeClr>
                </a:solidFill>
              </a:rPr>
              <a:t>) </a:t>
            </a:r>
            <a:r>
              <a:rPr lang="fr-FR" dirty="0"/>
              <a:t>et qui demandent donc aux enseignants de consacrer un temps suffisant aux répétitions, aux verbalisations qui guident l’action, à l’explication collective des conditions de réussite des tâches, parce que « réussir n’est pas comprendre ». D’où l’importance de revenir sur les erreurs et les </a:t>
            </a:r>
            <a:r>
              <a:rPr lang="fr-FR" dirty="0" smtClean="0"/>
              <a:t>procédures</a:t>
            </a:r>
          </a:p>
          <a:p>
            <a:pPr lvl="0" algn="ctr"/>
            <a:r>
              <a:rPr lang="fr-FR" dirty="0" smtClean="0">
                <a:hlinkClick r:id="rId2" action="ppaction://hlinkfile"/>
              </a:rPr>
              <a:t>Sylvie </a:t>
            </a:r>
            <a:r>
              <a:rPr lang="fr-FR" dirty="0" err="1" smtClean="0">
                <a:hlinkClick r:id="rId2" action="ppaction://hlinkfile"/>
              </a:rPr>
              <a:t>Cèbe</a:t>
            </a:r>
            <a:endParaRPr lang="fr-FR" dirty="0"/>
          </a:p>
          <a:p>
            <a:endParaRPr lang="fr-FR" dirty="0"/>
          </a:p>
        </p:txBody>
      </p:sp>
      <p:pic>
        <p:nvPicPr>
          <p:cNvPr id="9218" name="Picture 2" descr="C:\Users\NATHALIE\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04664"/>
            <a:ext cx="1323975" cy="112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612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1596792"/>
          </a:xfrm>
        </p:spPr>
        <p:txBody>
          <a:bodyPr>
            <a:normAutofit fontScale="90000"/>
          </a:bodyPr>
          <a:lstStyle/>
          <a:p>
            <a:pPr algn="ctr"/>
            <a:r>
              <a:rPr lang="fr-FR" sz="4000" spc="-4" dirty="0">
                <a:latin typeface="Calibri" panose="020F0502020204030204"/>
                <a:cs typeface="Calibri" panose="020F0502020204030204"/>
              </a:rPr>
              <a:t>Qu’est-ce qu’une séance d’enseignement efficace</a:t>
            </a:r>
            <a:r>
              <a:rPr lang="fr-FR" sz="4000" spc="79" dirty="0">
                <a:latin typeface="Calibri" panose="020F0502020204030204"/>
                <a:cs typeface="Calibri" panose="020F0502020204030204"/>
              </a:rPr>
              <a:t> </a:t>
            </a:r>
            <a:r>
              <a:rPr lang="fr-FR" sz="4000" spc="-4" dirty="0">
                <a:latin typeface="Calibri" panose="020F0502020204030204"/>
                <a:cs typeface="Calibri" panose="020F0502020204030204"/>
              </a:rPr>
              <a:t>?</a:t>
            </a:r>
            <a:r>
              <a:rPr lang="fr-FR" sz="4000" dirty="0">
                <a:latin typeface="Calibri" panose="020F0502020204030204"/>
                <a:cs typeface="Calibri" panose="020F0502020204030204"/>
              </a:rPr>
              <a:t/>
            </a:r>
            <a:br>
              <a:rPr lang="fr-FR" sz="4000" dirty="0">
                <a:latin typeface="Calibri" panose="020F0502020204030204"/>
                <a:cs typeface="Calibri" panose="020F0502020204030204"/>
              </a:rPr>
            </a:br>
            <a:endParaRPr lang="fr-FR" dirty="0"/>
          </a:p>
        </p:txBody>
      </p:sp>
      <p:sp>
        <p:nvSpPr>
          <p:cNvPr id="3" name="Espace réservé du contenu 2"/>
          <p:cNvSpPr>
            <a:spLocks noGrp="1"/>
          </p:cNvSpPr>
          <p:nvPr>
            <p:ph idx="1"/>
          </p:nvPr>
        </p:nvSpPr>
        <p:spPr/>
        <p:txBody>
          <a:bodyPr>
            <a:normAutofit/>
          </a:bodyPr>
          <a:lstStyle/>
          <a:p>
            <a:pPr marL="11135" marR="202664">
              <a:lnSpc>
                <a:spcPct val="101000"/>
              </a:lnSpc>
            </a:pPr>
            <a:r>
              <a:rPr lang="fr-FR" b="1" dirty="0">
                <a:latin typeface="Calibri" panose="020F0502020204030204"/>
                <a:cs typeface="Calibri" panose="020F0502020204030204"/>
              </a:rPr>
              <a:t>Une séance </a:t>
            </a:r>
            <a:r>
              <a:rPr lang="fr-FR" b="1" spc="-4" dirty="0">
                <a:latin typeface="Calibri" panose="020F0502020204030204"/>
                <a:cs typeface="Calibri" panose="020F0502020204030204"/>
              </a:rPr>
              <a:t>d’enseignement </a:t>
            </a:r>
            <a:r>
              <a:rPr lang="fr-FR" b="1" dirty="0">
                <a:latin typeface="Calibri" panose="020F0502020204030204"/>
                <a:cs typeface="Calibri" panose="020F0502020204030204"/>
              </a:rPr>
              <a:t>efficace repose </a:t>
            </a:r>
            <a:r>
              <a:rPr lang="fr-FR" b="1" spc="-4" dirty="0">
                <a:latin typeface="Calibri" panose="020F0502020204030204"/>
                <a:cs typeface="Calibri" panose="020F0502020204030204"/>
              </a:rPr>
              <a:t>sur des objectifs </a:t>
            </a:r>
            <a:r>
              <a:rPr lang="fr-FR" b="1" spc="-4" dirty="0" smtClean="0">
                <a:latin typeface="Calibri" panose="020F0502020204030204"/>
                <a:cs typeface="Calibri" panose="020F0502020204030204"/>
              </a:rPr>
              <a:t>clairs</a:t>
            </a:r>
            <a:endParaRPr lang="fr-FR" dirty="0">
              <a:latin typeface="Times New Roman" panose="02020603050405020304"/>
              <a:cs typeface="Times New Roman" panose="02020603050405020304"/>
            </a:endParaRPr>
          </a:p>
          <a:p>
            <a:pPr marL="290633" marR="10022" indent="-199323" algn="just" defTabSz="-557">
              <a:lnSpc>
                <a:spcPct val="102000"/>
              </a:lnSpc>
              <a:buFont typeface="Symbol" panose="05050102010706020507"/>
              <a:buChar char=""/>
              <a:tabLst>
                <a:tab pos="290633" algn="l"/>
              </a:tabLst>
            </a:pPr>
            <a:r>
              <a:rPr lang="fr-FR" spc="-4" dirty="0">
                <a:latin typeface="Calibri" panose="020F0502020204030204"/>
                <a:cs typeface="Calibri" panose="020F0502020204030204"/>
              </a:rPr>
              <a:t>L’enseignant doit rendre </a:t>
            </a:r>
            <a:r>
              <a:rPr lang="fr-FR" dirty="0">
                <a:latin typeface="Calibri" panose="020F0502020204030204"/>
                <a:cs typeface="Calibri" panose="020F0502020204030204"/>
              </a:rPr>
              <a:t>la séance </a:t>
            </a:r>
            <a:r>
              <a:rPr lang="fr-FR" spc="-4" dirty="0">
                <a:latin typeface="Calibri" panose="020F0502020204030204"/>
                <a:cs typeface="Calibri" panose="020F0502020204030204"/>
              </a:rPr>
              <a:t>lisible </a:t>
            </a:r>
            <a:r>
              <a:rPr lang="fr-FR" dirty="0">
                <a:latin typeface="Calibri" panose="020F0502020204030204"/>
                <a:cs typeface="Calibri" panose="020F0502020204030204"/>
              </a:rPr>
              <a:t>et </a:t>
            </a:r>
            <a:r>
              <a:rPr lang="fr-FR" spc="-4" dirty="0">
                <a:latin typeface="Calibri" panose="020F0502020204030204"/>
                <a:cs typeface="Calibri" panose="020F0502020204030204"/>
              </a:rPr>
              <a:t>exposer explicitement </a:t>
            </a:r>
            <a:r>
              <a:rPr lang="fr-FR" dirty="0">
                <a:latin typeface="Calibri" panose="020F0502020204030204"/>
                <a:cs typeface="Calibri" panose="020F0502020204030204"/>
              </a:rPr>
              <a:t>ses </a:t>
            </a:r>
            <a:r>
              <a:rPr lang="fr-FR" spc="-4" dirty="0">
                <a:latin typeface="Calibri" panose="020F0502020204030204"/>
                <a:cs typeface="Calibri" panose="020F0502020204030204"/>
              </a:rPr>
              <a:t>attentes et permettra </a:t>
            </a:r>
            <a:r>
              <a:rPr lang="fr-FR" dirty="0">
                <a:latin typeface="Calibri" panose="020F0502020204030204"/>
                <a:cs typeface="Calibri" panose="020F0502020204030204"/>
              </a:rPr>
              <a:t>à  l’élève</a:t>
            </a:r>
            <a:r>
              <a:rPr lang="fr-FR" spc="-83" dirty="0">
                <a:latin typeface="Calibri" panose="020F0502020204030204"/>
                <a:cs typeface="Calibri" panose="020F0502020204030204"/>
              </a:rPr>
              <a:t> </a:t>
            </a:r>
            <a:r>
              <a:rPr lang="fr-FR" dirty="0">
                <a:latin typeface="Calibri" panose="020F0502020204030204"/>
                <a:cs typeface="Calibri" panose="020F0502020204030204"/>
              </a:rPr>
              <a:t>:</a:t>
            </a:r>
          </a:p>
          <a:p>
            <a:pPr marL="412008" lvl="1" indent="-199323" defTabSz="-557">
              <a:spcBef>
                <a:spcPts val="22"/>
              </a:spcBef>
              <a:buFont typeface="Times New Roman" panose="02020603050405020304"/>
              <a:buChar char="-"/>
              <a:tabLst>
                <a:tab pos="404770" algn="l"/>
                <a:tab pos="405327" algn="l"/>
              </a:tabLst>
            </a:pPr>
            <a:r>
              <a:rPr lang="fr-FR" dirty="0">
                <a:latin typeface="Calibri" panose="020F0502020204030204"/>
                <a:cs typeface="Calibri" panose="020F0502020204030204"/>
              </a:rPr>
              <a:t>de  </a:t>
            </a:r>
            <a:r>
              <a:rPr lang="fr-FR" spc="-4" dirty="0">
                <a:latin typeface="Calibri" panose="020F0502020204030204"/>
                <a:cs typeface="Calibri" panose="020F0502020204030204"/>
              </a:rPr>
              <a:t>connaître </a:t>
            </a:r>
            <a:r>
              <a:rPr lang="fr-FR" dirty="0">
                <a:latin typeface="Calibri" panose="020F0502020204030204"/>
                <a:cs typeface="Calibri" panose="020F0502020204030204"/>
              </a:rPr>
              <a:t>les </a:t>
            </a:r>
            <a:r>
              <a:rPr lang="fr-FR" spc="-4" dirty="0">
                <a:latin typeface="Calibri" panose="020F0502020204030204"/>
                <a:cs typeface="Calibri" panose="020F0502020204030204"/>
              </a:rPr>
              <a:t>enjeux </a:t>
            </a:r>
            <a:r>
              <a:rPr lang="fr-FR" dirty="0">
                <a:latin typeface="Calibri" panose="020F0502020204030204"/>
                <a:cs typeface="Calibri" panose="020F0502020204030204"/>
              </a:rPr>
              <a:t>de </a:t>
            </a:r>
            <a:r>
              <a:rPr lang="fr-FR" spc="-4" dirty="0">
                <a:latin typeface="Calibri" panose="020F0502020204030204"/>
                <a:cs typeface="Calibri" panose="020F0502020204030204"/>
              </a:rPr>
              <a:t>l’apprentissage (je vais apprendre </a:t>
            </a:r>
            <a:r>
              <a:rPr lang="fr-FR" dirty="0">
                <a:latin typeface="Calibri" panose="020F0502020204030204"/>
                <a:cs typeface="Calibri" panose="020F0502020204030204"/>
              </a:rPr>
              <a:t>à</a:t>
            </a:r>
            <a:r>
              <a:rPr lang="fr-FR" spc="39" dirty="0">
                <a:latin typeface="Calibri" panose="020F0502020204030204"/>
                <a:cs typeface="Calibri" panose="020F0502020204030204"/>
              </a:rPr>
              <a:t> </a:t>
            </a:r>
            <a:r>
              <a:rPr lang="fr-FR" spc="-4" dirty="0">
                <a:latin typeface="Calibri" panose="020F0502020204030204"/>
                <a:cs typeface="Calibri" panose="020F0502020204030204"/>
              </a:rPr>
              <a:t>…)</a:t>
            </a:r>
            <a:endParaRPr lang="fr-FR" dirty="0">
              <a:latin typeface="Calibri" panose="020F0502020204030204"/>
              <a:cs typeface="Calibri" panose="020F0502020204030204"/>
            </a:endParaRPr>
          </a:p>
          <a:p>
            <a:pPr marL="412008" marR="8908" lvl="1" indent="-200436" defTabSz="-557">
              <a:lnSpc>
                <a:spcPct val="102000"/>
              </a:lnSpc>
              <a:buFont typeface="Times New Roman" panose="02020603050405020304"/>
              <a:buChar char="-"/>
              <a:tabLst>
                <a:tab pos="404770" algn="l"/>
                <a:tab pos="405327" algn="l"/>
              </a:tabLst>
            </a:pPr>
            <a:r>
              <a:rPr lang="fr-FR" dirty="0">
                <a:latin typeface="Calibri" panose="020F0502020204030204"/>
                <a:cs typeface="Calibri" panose="020F0502020204030204"/>
              </a:rPr>
              <a:t>de </a:t>
            </a:r>
            <a:r>
              <a:rPr lang="fr-FR" spc="-4" dirty="0">
                <a:latin typeface="Calibri" panose="020F0502020204030204"/>
                <a:cs typeface="Calibri" panose="020F0502020204030204"/>
              </a:rPr>
              <a:t>connaître </a:t>
            </a:r>
            <a:r>
              <a:rPr lang="fr-FR" dirty="0">
                <a:latin typeface="Calibri" panose="020F0502020204030204"/>
                <a:cs typeface="Calibri" panose="020F0502020204030204"/>
              </a:rPr>
              <a:t>le </a:t>
            </a:r>
            <a:r>
              <a:rPr lang="fr-FR" spc="-4" dirty="0">
                <a:latin typeface="Calibri" panose="020F0502020204030204"/>
                <a:cs typeface="Calibri" panose="020F0502020204030204"/>
              </a:rPr>
              <a:t>contrat didactique (ce </a:t>
            </a:r>
            <a:r>
              <a:rPr lang="fr-FR" dirty="0">
                <a:latin typeface="Calibri" panose="020F0502020204030204"/>
                <a:cs typeface="Calibri" panose="020F0502020204030204"/>
              </a:rPr>
              <a:t>que </a:t>
            </a:r>
            <a:r>
              <a:rPr lang="fr-FR" spc="-9" dirty="0">
                <a:latin typeface="Calibri" panose="020F0502020204030204"/>
                <a:cs typeface="Calibri" panose="020F0502020204030204"/>
              </a:rPr>
              <a:t>je </a:t>
            </a:r>
            <a:r>
              <a:rPr lang="fr-FR" spc="4" dirty="0">
                <a:latin typeface="Calibri" panose="020F0502020204030204"/>
                <a:cs typeface="Calibri" panose="020F0502020204030204"/>
              </a:rPr>
              <a:t>vais </a:t>
            </a:r>
            <a:r>
              <a:rPr lang="fr-FR" dirty="0">
                <a:latin typeface="Calibri" panose="020F0502020204030204"/>
                <a:cs typeface="Calibri" panose="020F0502020204030204"/>
              </a:rPr>
              <a:t>faire, </a:t>
            </a:r>
            <a:r>
              <a:rPr lang="fr-FR" spc="-4" dirty="0">
                <a:latin typeface="Calibri" panose="020F0502020204030204"/>
                <a:cs typeface="Calibri" panose="020F0502020204030204"/>
              </a:rPr>
              <a:t>pourquoi, ce </a:t>
            </a:r>
            <a:r>
              <a:rPr lang="fr-FR" dirty="0">
                <a:latin typeface="Calibri" panose="020F0502020204030204"/>
                <a:cs typeface="Calibri" panose="020F0502020204030204"/>
              </a:rPr>
              <a:t>que </a:t>
            </a:r>
            <a:r>
              <a:rPr lang="fr-FR" spc="-4" dirty="0">
                <a:latin typeface="Calibri" panose="020F0502020204030204"/>
                <a:cs typeface="Calibri" panose="020F0502020204030204"/>
              </a:rPr>
              <a:t>je </a:t>
            </a:r>
            <a:r>
              <a:rPr lang="fr-FR" dirty="0">
                <a:latin typeface="Calibri" panose="020F0502020204030204"/>
                <a:cs typeface="Calibri" panose="020F0502020204030204"/>
              </a:rPr>
              <a:t>dois faire pour  réussir, </a:t>
            </a:r>
            <a:r>
              <a:rPr lang="fr-FR" spc="-4" dirty="0">
                <a:latin typeface="Calibri" panose="020F0502020204030204"/>
                <a:cs typeface="Calibri" panose="020F0502020204030204"/>
              </a:rPr>
              <a:t>comment </a:t>
            </a:r>
            <a:r>
              <a:rPr lang="fr-FR" dirty="0">
                <a:latin typeface="Calibri" panose="020F0502020204030204"/>
                <a:cs typeface="Calibri" panose="020F0502020204030204"/>
              </a:rPr>
              <a:t>je </a:t>
            </a:r>
            <a:r>
              <a:rPr lang="fr-FR" spc="-4" dirty="0">
                <a:latin typeface="Calibri" panose="020F0502020204030204"/>
                <a:cs typeface="Calibri" panose="020F0502020204030204"/>
              </a:rPr>
              <a:t>saurai que </a:t>
            </a:r>
            <a:r>
              <a:rPr lang="fr-FR" dirty="0">
                <a:latin typeface="Calibri" panose="020F0502020204030204"/>
                <a:cs typeface="Calibri" panose="020F0502020204030204"/>
              </a:rPr>
              <a:t>j’ai</a:t>
            </a:r>
            <a:r>
              <a:rPr lang="fr-FR" spc="-31" dirty="0">
                <a:latin typeface="Calibri" panose="020F0502020204030204"/>
                <a:cs typeface="Calibri" panose="020F0502020204030204"/>
              </a:rPr>
              <a:t> </a:t>
            </a:r>
            <a:r>
              <a:rPr lang="fr-FR" spc="-4" dirty="0">
                <a:latin typeface="Calibri" panose="020F0502020204030204"/>
                <a:cs typeface="Calibri" panose="020F0502020204030204"/>
              </a:rPr>
              <a:t>réussi).</a:t>
            </a:r>
            <a:endParaRPr lang="fr-FR" dirty="0">
              <a:latin typeface="Calibri" panose="020F0502020204030204"/>
              <a:cs typeface="Calibri" panose="020F0502020204030204"/>
            </a:endParaRPr>
          </a:p>
          <a:p>
            <a:pPr marL="405327" lvl="1" indent="-195426" defTabSz="-557">
              <a:spcBef>
                <a:spcPts val="22"/>
              </a:spcBef>
              <a:buFont typeface="Times New Roman" panose="02020603050405020304"/>
              <a:buChar char="-"/>
              <a:tabLst>
                <a:tab pos="404770" algn="l"/>
                <a:tab pos="405327" algn="l"/>
              </a:tabLst>
            </a:pPr>
            <a:r>
              <a:rPr lang="fr-FR" dirty="0">
                <a:latin typeface="Calibri" panose="020F0502020204030204"/>
                <a:cs typeface="Calibri" panose="020F0502020204030204"/>
              </a:rPr>
              <a:t>de </a:t>
            </a:r>
            <a:r>
              <a:rPr lang="fr-FR" spc="-4" dirty="0">
                <a:latin typeface="Calibri" panose="020F0502020204030204"/>
                <a:cs typeface="Calibri" panose="020F0502020204030204"/>
              </a:rPr>
              <a:t>prendre conscience de </a:t>
            </a:r>
            <a:r>
              <a:rPr lang="fr-FR" dirty="0">
                <a:latin typeface="Calibri" panose="020F0502020204030204"/>
                <a:cs typeface="Calibri" panose="020F0502020204030204"/>
              </a:rPr>
              <a:t>ses </a:t>
            </a:r>
            <a:r>
              <a:rPr lang="fr-FR" spc="-4" dirty="0">
                <a:latin typeface="Calibri" panose="020F0502020204030204"/>
                <a:cs typeface="Calibri" panose="020F0502020204030204"/>
              </a:rPr>
              <a:t>apprentissages (ce que </a:t>
            </a:r>
            <a:r>
              <a:rPr lang="fr-FR" dirty="0">
                <a:latin typeface="Calibri" panose="020F0502020204030204"/>
                <a:cs typeface="Calibri" panose="020F0502020204030204"/>
              </a:rPr>
              <a:t>j’ai </a:t>
            </a:r>
            <a:r>
              <a:rPr lang="fr-FR" spc="-4" dirty="0">
                <a:latin typeface="Calibri" panose="020F0502020204030204"/>
                <a:cs typeface="Calibri" panose="020F0502020204030204"/>
              </a:rPr>
              <a:t>appris, ce que j’ai trouvé</a:t>
            </a:r>
            <a:r>
              <a:rPr lang="fr-FR" spc="110" dirty="0">
                <a:latin typeface="Calibri" panose="020F0502020204030204"/>
                <a:cs typeface="Calibri" panose="020F0502020204030204"/>
              </a:rPr>
              <a:t> </a:t>
            </a:r>
            <a:r>
              <a:rPr lang="fr-FR" spc="-4" dirty="0">
                <a:latin typeface="Calibri" panose="020F0502020204030204"/>
                <a:cs typeface="Calibri" panose="020F0502020204030204"/>
              </a:rPr>
              <a:t>difficile).</a:t>
            </a:r>
            <a:endParaRPr lang="fr-FR" dirty="0">
              <a:latin typeface="Calibri" panose="020F0502020204030204"/>
              <a:cs typeface="Calibri" panose="020F0502020204030204"/>
            </a:endParaRPr>
          </a:p>
          <a:p>
            <a:endParaRPr lang="fr-FR" dirty="0"/>
          </a:p>
        </p:txBody>
      </p:sp>
      <p:pic>
        <p:nvPicPr>
          <p:cNvPr id="10242" name="Picture 2" descr="C:\Users\NATHALIE\Desktop\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1001279" cy="850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522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Des questionnements</a:t>
            </a:r>
            <a:endParaRPr lang="fr-FR" dirty="0"/>
          </a:p>
        </p:txBody>
      </p:sp>
      <p:sp>
        <p:nvSpPr>
          <p:cNvPr id="3" name="Espace réservé du contenu 2"/>
          <p:cNvSpPr>
            <a:spLocks noGrp="1"/>
          </p:cNvSpPr>
          <p:nvPr>
            <p:ph idx="1"/>
          </p:nvPr>
        </p:nvSpPr>
        <p:spPr>
          <a:xfrm>
            <a:off x="457200" y="1609416"/>
            <a:ext cx="7787208" cy="4846320"/>
          </a:xfrm>
        </p:spPr>
        <p:txBody>
          <a:bodyPr>
            <a:normAutofit lnSpcReduction="10000"/>
          </a:bodyPr>
          <a:lstStyle/>
          <a:p>
            <a:r>
              <a:rPr lang="fr-FR" dirty="0"/>
              <a:t>Qu’allez-vous faire maintenant ?</a:t>
            </a:r>
          </a:p>
          <a:p>
            <a:pPr lvl="0"/>
            <a:r>
              <a:rPr lang="fr-FR" dirty="0"/>
              <a:t>Que fais tu? Et après? Tu peux m’expliquer comment tu as fait </a:t>
            </a:r>
            <a:r>
              <a:rPr lang="fr-FR" dirty="0" smtClean="0"/>
              <a:t>cela?</a:t>
            </a:r>
          </a:p>
          <a:p>
            <a:pPr lvl="0"/>
            <a:r>
              <a:rPr lang="fr-FR" dirty="0"/>
              <a:t>A quoi faut-il faire </a:t>
            </a:r>
            <a:r>
              <a:rPr lang="fr-FR" dirty="0" smtClean="0"/>
              <a:t>attention? </a:t>
            </a:r>
          </a:p>
          <a:p>
            <a:pPr lvl="0"/>
            <a:r>
              <a:rPr lang="fr-FR" dirty="0"/>
              <a:t>Que deviez -vous faire pour </a:t>
            </a:r>
            <a:r>
              <a:rPr lang="fr-FR" dirty="0" smtClean="0"/>
              <a:t>réussir? </a:t>
            </a:r>
            <a:endParaRPr lang="fr-FR" dirty="0"/>
          </a:p>
          <a:p>
            <a:r>
              <a:rPr lang="en-US" dirty="0" smtClean="0"/>
              <a:t>Com</a:t>
            </a:r>
            <a:r>
              <a:rPr lang="fr-FR" dirty="0"/>
              <a:t>ment avez vous fait? </a:t>
            </a:r>
            <a:endParaRPr lang="fr-FR" dirty="0" smtClean="0"/>
          </a:p>
          <a:p>
            <a:r>
              <a:rPr lang="fr-FR" dirty="0"/>
              <a:t>Qu'avez vous appris aujourd'hui?</a:t>
            </a:r>
          </a:p>
          <a:p>
            <a:r>
              <a:rPr lang="fr-FR" dirty="0"/>
              <a:t>Qu'est ce qui était bien ( agréable)? </a:t>
            </a:r>
          </a:p>
          <a:p>
            <a:r>
              <a:rPr lang="fr-FR" dirty="0"/>
              <a:t>Qu’est ce qui n’était pas bien, que tu n’as pas aimé </a:t>
            </a:r>
            <a:r>
              <a:rPr lang="fr-FR" dirty="0" smtClean="0"/>
              <a:t>faire? Pourquoi</a:t>
            </a:r>
            <a:r>
              <a:rPr lang="fr-FR" dirty="0"/>
              <a:t>?</a:t>
            </a:r>
          </a:p>
          <a:p>
            <a:r>
              <a:rPr lang="fr-FR" dirty="0"/>
              <a:t>Est ce que cela vous rappelle une autre activité</a:t>
            </a:r>
            <a:r>
              <a:rPr lang="fr-FR" dirty="0" smtClean="0"/>
              <a:t>?</a:t>
            </a:r>
          </a:p>
          <a:p>
            <a:endParaRPr lang="fr-FR" b="1" dirty="0"/>
          </a:p>
          <a:p>
            <a:pPr lvl="0"/>
            <a:endParaRPr lang="fr-FR" dirty="0" smtClean="0"/>
          </a:p>
        </p:txBody>
      </p:sp>
      <p:pic>
        <p:nvPicPr>
          <p:cNvPr id="11266" name="Picture 2" descr="C:\Users\NATHALIE\Desktop\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1022027" cy="867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5251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1122</TotalTime>
  <Words>887</Words>
  <Application>Microsoft Office PowerPoint</Application>
  <PresentationFormat>Affichage à l'écran (4:3)</PresentationFormat>
  <Paragraphs>99</Paragraphs>
  <Slides>20</Slides>
  <Notes>2</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20</vt:i4>
      </vt:variant>
    </vt:vector>
  </HeadingPairs>
  <TitlesOfParts>
    <vt:vector size="22" baseType="lpstr">
      <vt:lpstr>Opulent</vt:lpstr>
      <vt:lpstr>Photo Editor Photo</vt:lpstr>
      <vt:lpstr>Enseigner plus explicitement à l’école maternelle</vt:lpstr>
      <vt:lpstr>PLAN DE La formATION</vt:lpstr>
      <vt:lpstr>Avant de commencer… L’histoire d’Amidou</vt:lpstr>
      <vt:lpstr> 1. QUE SIGNIFIE ENSEIGNER PLUS EXPLICITEMENT ?</vt:lpstr>
      <vt:lpstr>Des cadres théoriques différents </vt:lpstr>
      <vt:lpstr>Présentation PowerPoint</vt:lpstr>
      <vt:lpstr>Présentation PowerPoint</vt:lpstr>
      <vt:lpstr>Qu’est-ce qu’une séance d’enseignement efficace ? </vt:lpstr>
      <vt:lpstr>Des questionnements</vt:lpstr>
      <vt:lpstr>Dans une séance efficace, il sera aussi nécessaire de : </vt:lpstr>
      <vt:lpstr>Présentation PowerPoint</vt:lpstr>
      <vt:lpstr>Présentation PowerPoint</vt:lpstr>
      <vt:lpstr>Présentation PowerPoint</vt:lpstr>
      <vt:lpstr>Présentation PowerPoint</vt:lpstr>
      <vt:lpstr>Présentation PowerPoint</vt:lpstr>
      <vt:lpstr>des séances efficaces</vt:lpstr>
      <vt:lpstr>3. Et maintenant … A vous!</vt:lpstr>
      <vt:lpstr>Construire une séance efficcace</vt:lpstr>
      <vt:lpstr>Bibliographie - sitographie</vt:lpstr>
      <vt:lpstr> MERCI pour votre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Français</dc:title>
  <dc:creator>NATHALIE</dc:creator>
  <cp:lastModifiedBy>NATHALIE</cp:lastModifiedBy>
  <cp:revision>132</cp:revision>
  <dcterms:created xsi:type="dcterms:W3CDTF">2016-11-01T19:25:43Z</dcterms:created>
  <dcterms:modified xsi:type="dcterms:W3CDTF">2017-06-05T22:52:36Z</dcterms:modified>
</cp:coreProperties>
</file>