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3"/>
    <p:sldId id="470" r:id="rId4"/>
    <p:sldId id="307" r:id="rId5"/>
    <p:sldId id="308" r:id="rId6"/>
    <p:sldId id="312" r:id="rId7"/>
    <p:sldId id="526" r:id="rId8"/>
    <p:sldId id="630" r:id="rId9"/>
    <p:sldId id="317" r:id="rId10"/>
    <p:sldId id="343" r:id="rId11"/>
    <p:sldId id="569" r:id="rId12"/>
    <p:sldId id="418" r:id="rId13"/>
    <p:sldId id="612" r:id="rId14"/>
    <p:sldId id="608" r:id="rId15"/>
    <p:sldId id="609" r:id="rId16"/>
    <p:sldId id="613" r:id="rId17"/>
    <p:sldId id="614" r:id="rId18"/>
    <p:sldId id="430" r:id="rId19"/>
    <p:sldId id="615" r:id="rId20"/>
    <p:sldId id="345" r:id="rId21"/>
    <p:sldId id="346" r:id="rId22"/>
    <p:sldId id="263" r:id="rId23"/>
    <p:sldId id="265" r:id="rId24"/>
    <p:sldId id="266" r:id="rId25"/>
    <p:sldId id="267" r:id="rId26"/>
    <p:sldId id="652" r:id="rId27"/>
    <p:sldId id="616" r:id="rId28"/>
    <p:sldId id="632" r:id="rId29"/>
    <p:sldId id="617" r:id="rId30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990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981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2971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397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4965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956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6946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0" y="7950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8940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0" y="99313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0" y="10934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11925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0" y="12915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0" y="13906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0" y="14909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0" y="159003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0" y="16891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0" y="1789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0" y="18884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0" y="19875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0" y="20866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0" y="21856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0" y="22860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0" y="23850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0" y="24841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0" y="2584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0" y="26835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0" y="27825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28816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0" y="29819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0" y="30810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0" y="31800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0" y="32804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0" y="33794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0" y="34785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0" y="35775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0" y="3677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0" y="37769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0" y="38760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0" y="3976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0" y="4075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0" y="41744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0" y="42735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0" y="43738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0" y="447294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0" y="45720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0" y="46723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0" y="47713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0" y="4870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0" y="4969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0" y="50685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0" y="51689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0" y="52679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0" y="53670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0" y="54673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0" y="55664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k object 73"/>
          <p:cNvSpPr/>
          <p:nvPr/>
        </p:nvSpPr>
        <p:spPr>
          <a:xfrm>
            <a:off x="0" y="56654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k object 74"/>
          <p:cNvSpPr/>
          <p:nvPr/>
        </p:nvSpPr>
        <p:spPr>
          <a:xfrm>
            <a:off x="0" y="57645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k object 75"/>
          <p:cNvSpPr/>
          <p:nvPr/>
        </p:nvSpPr>
        <p:spPr>
          <a:xfrm>
            <a:off x="0" y="58648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k object 76"/>
          <p:cNvSpPr/>
          <p:nvPr/>
        </p:nvSpPr>
        <p:spPr>
          <a:xfrm>
            <a:off x="0" y="5963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k object 77"/>
          <p:cNvSpPr/>
          <p:nvPr/>
        </p:nvSpPr>
        <p:spPr>
          <a:xfrm>
            <a:off x="0" y="60629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k object 78"/>
          <p:cNvSpPr/>
          <p:nvPr/>
        </p:nvSpPr>
        <p:spPr>
          <a:xfrm>
            <a:off x="0" y="61633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k object 79"/>
          <p:cNvSpPr/>
          <p:nvPr/>
        </p:nvSpPr>
        <p:spPr>
          <a:xfrm>
            <a:off x="0" y="6262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k object 80"/>
          <p:cNvSpPr/>
          <p:nvPr/>
        </p:nvSpPr>
        <p:spPr>
          <a:xfrm>
            <a:off x="0" y="6361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k object 81"/>
          <p:cNvSpPr/>
          <p:nvPr/>
        </p:nvSpPr>
        <p:spPr>
          <a:xfrm>
            <a:off x="0" y="64604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k object 82"/>
          <p:cNvSpPr/>
          <p:nvPr/>
        </p:nvSpPr>
        <p:spPr>
          <a:xfrm>
            <a:off x="0" y="65608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k object 83"/>
          <p:cNvSpPr/>
          <p:nvPr/>
        </p:nvSpPr>
        <p:spPr>
          <a:xfrm>
            <a:off x="0" y="66598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k object 84"/>
          <p:cNvSpPr/>
          <p:nvPr/>
        </p:nvSpPr>
        <p:spPr>
          <a:xfrm>
            <a:off x="0" y="67589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k object 85"/>
          <p:cNvSpPr/>
          <p:nvPr/>
        </p:nvSpPr>
        <p:spPr>
          <a:xfrm>
            <a:off x="6350" y="15240"/>
            <a:ext cx="9131300" cy="6837680"/>
          </a:xfrm>
          <a:custGeom>
            <a:avLst/>
            <a:gdLst/>
            <a:ahLst/>
            <a:cxnLst/>
            <a:rect l="l" t="t" r="r" b="b"/>
            <a:pathLst>
              <a:path w="9131300" h="6837680">
                <a:moveTo>
                  <a:pt x="0" y="0"/>
                </a:moveTo>
                <a:lnTo>
                  <a:pt x="0" y="1709184"/>
                </a:lnTo>
                <a:lnTo>
                  <a:pt x="5480706" y="6837680"/>
                </a:lnTo>
                <a:lnTo>
                  <a:pt x="9130562" y="6837680"/>
                </a:lnTo>
                <a:lnTo>
                  <a:pt x="9130866" y="683735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k object 86"/>
          <p:cNvSpPr/>
          <p:nvPr/>
        </p:nvSpPr>
        <p:spPr>
          <a:xfrm>
            <a:off x="6350" y="1724424"/>
            <a:ext cx="5481320" cy="5128895"/>
          </a:xfrm>
          <a:custGeom>
            <a:avLst/>
            <a:gdLst/>
            <a:ahLst/>
            <a:cxnLst/>
            <a:rect l="l" t="t" r="r" b="b"/>
            <a:pathLst>
              <a:path w="5481320" h="5128895">
                <a:moveTo>
                  <a:pt x="0" y="0"/>
                </a:moveTo>
                <a:lnTo>
                  <a:pt x="0" y="5128495"/>
                </a:lnTo>
                <a:lnTo>
                  <a:pt x="5480706" y="512849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k object 87"/>
          <p:cNvSpPr/>
          <p:nvPr/>
        </p:nvSpPr>
        <p:spPr>
          <a:xfrm>
            <a:off x="0" y="6350"/>
            <a:ext cx="9137650" cy="6845300"/>
          </a:xfrm>
          <a:custGeom>
            <a:avLst/>
            <a:gdLst/>
            <a:ahLst/>
            <a:cxnLst/>
            <a:rect l="l" t="t" r="r" b="b"/>
            <a:pathLst>
              <a:path w="9137650" h="6845300">
                <a:moveTo>
                  <a:pt x="0" y="0"/>
                </a:moveTo>
                <a:lnTo>
                  <a:pt x="9137650" y="6845300"/>
                </a:lnTo>
              </a:path>
            </a:pathLst>
          </a:custGeom>
          <a:ln w="5031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bk object 88"/>
          <p:cNvSpPr/>
          <p:nvPr/>
        </p:nvSpPr>
        <p:spPr>
          <a:xfrm>
            <a:off x="6461759" y="4950616"/>
            <a:ext cx="2682240" cy="1898650"/>
          </a:xfrm>
          <a:custGeom>
            <a:avLst/>
            <a:gdLst/>
            <a:ahLst/>
            <a:cxnLst/>
            <a:rect l="l" t="t" r="r" b="b"/>
            <a:pathLst>
              <a:path w="2682240" h="1898650">
                <a:moveTo>
                  <a:pt x="2682240" y="0"/>
                </a:moveTo>
                <a:lnTo>
                  <a:pt x="0" y="1898493"/>
                </a:lnTo>
              </a:path>
            </a:pathLst>
          </a:custGeom>
          <a:ln w="6109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990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981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2971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9" y="690879"/>
            <a:ext cx="8074660" cy="556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863090"/>
            <a:ext cx="7767319" cy="430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CARNAVAL%20EN%20GUYANE.ppt" TargetMode="External"/><Relationship Id="rId3" Type="http://schemas.openxmlformats.org/officeDocument/2006/relationships/hyperlink" Target="0%203%20SUIVIS.docx" TargetMode="External"/><Relationship Id="rId2" Type="http://schemas.openxmlformats.org/officeDocument/2006/relationships/hyperlink" Target="0%203%20S&#233;quence%20CARNAVAL%20MS.pdf" TargetMode="External"/><Relationship Id="rId1" Type="http://schemas.openxmlformats.org/officeDocument/2006/relationships/hyperlink" Target="00%20Fiche%20sequence%20carnaval%20Guyanais.do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27.jpeg"/><Relationship Id="rId15" Type="http://schemas.openxmlformats.org/officeDocument/2006/relationships/image" Target="../media/image26.jpeg"/><Relationship Id="rId14" Type="http://schemas.openxmlformats.org/officeDocument/2006/relationships/image" Target="../media/image25.jpeg"/><Relationship Id="rId13" Type="http://schemas.openxmlformats.org/officeDocument/2006/relationships/image" Target="../media/image24.jpe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000%20diaporama_jeux_vocabulaire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69" y="690879"/>
            <a:ext cx="8074660" cy="5425440"/>
          </a:xfrm>
        </p:spPr>
        <p:txBody>
          <a:bodyPr/>
          <a:p>
            <a:pPr algn="ctr"/>
            <a:r>
              <a:rPr lang="fr-FR" sz="480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FORMATION  REP +</a:t>
            </a:r>
            <a:br>
              <a:rPr lang="fr-FR" sz="480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fr-FR" sz="480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Cycle 1</a:t>
            </a:r>
            <a:br>
              <a:rPr lang="fr-FR" sz="480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fr-FR" sz="6000" spc="-10" dirty="0">
                <a:solidFill>
                  <a:srgbClr val="FF0000"/>
                </a:solidFill>
                <a:sym typeface="+mn-ea"/>
              </a:rPr>
            </a:br>
            <a:r>
              <a:rPr lang="fr-FR" sz="4000" spc="-10" dirty="0">
                <a:solidFill>
                  <a:srgbClr val="FF0000"/>
                </a:solidFill>
                <a:sym typeface="+mn-ea"/>
              </a:rPr>
              <a:t>Comment concevoir des séquences de langage efficaces au Cycle 1</a:t>
            </a:r>
            <a:r>
              <a:rPr lang="fr-FR" sz="4000">
                <a:solidFill>
                  <a:srgbClr val="FF0000"/>
                </a:solidFill>
                <a:sym typeface="+mn-ea"/>
              </a:rPr>
              <a:t> ?</a:t>
            </a:r>
            <a:br>
              <a:rPr lang="fr-FR" sz="5400">
                <a:solidFill>
                  <a:srgbClr val="FF0000"/>
                </a:solidFill>
                <a:sym typeface="+mn-ea"/>
              </a:rPr>
            </a:br>
            <a:br>
              <a:rPr lang="fr-FR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</a:br>
            <a:r>
              <a:rPr lang="fr-FR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Janvier Février 2017</a:t>
            </a:r>
            <a:endParaRPr lang="fr-FR" sz="4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Image 1"/>
          <p:cNvPicPr>
            <a:picLocks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0" y="1158240"/>
            <a:ext cx="220027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12140" y="1467485"/>
            <a:ext cx="6400800" cy="4208780"/>
          </a:xfrm>
        </p:spPr>
        <p:txBody>
          <a:bodyPr/>
          <a:p>
            <a:endParaRPr lang="fr-FR" altLang="en-US"/>
          </a:p>
          <a:p>
            <a:endParaRPr lang="fr-FR" altLang="en-US"/>
          </a:p>
          <a:p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1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fr-FR" altLang="en-US"/>
              <a:t>     DEFINIR</a:t>
            </a:r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r>
              <a:rPr lang="fr-FR" altLang="en-US"/>
              <a:t>                        </a:t>
            </a:r>
            <a:r>
              <a:rPr lang="fr-FR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2</a:t>
            </a:r>
            <a:r>
              <a:rPr lang="fr-FR" altLang="en-US"/>
              <a:t>  PROGRAMMER </a:t>
            </a:r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r>
              <a:rPr lang="fr-FR" altLang="en-US"/>
              <a:t>  </a:t>
            </a:r>
            <a:r>
              <a:rPr lang="fr-FR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3 </a:t>
            </a:r>
            <a:r>
              <a:rPr lang="fr-FR" altLang="en-US"/>
              <a:t>METTRE EN PLACE </a:t>
            </a:r>
            <a:endParaRPr lang="fr-FR" altLang="en-US"/>
          </a:p>
        </p:txBody>
      </p:sp>
      <p:sp>
        <p:nvSpPr>
          <p:cNvPr id="72" name="object 72"/>
          <p:cNvSpPr txBox="1">
            <a:spLocks noGrp="1"/>
          </p:cNvSpPr>
          <p:nvPr/>
        </p:nvSpPr>
        <p:spPr>
          <a:xfrm>
            <a:off x="152400" y="535305"/>
            <a:ext cx="86480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2 Enseigner le vocabulaire  :   Des ressources pour une méthodologie</a:t>
            </a:r>
            <a:endParaRPr sz="2000" spc="-10" dirty="0"/>
          </a:p>
        </p:txBody>
      </p:sp>
      <p:sp>
        <p:nvSpPr>
          <p:cNvPr id="4" name="object 72"/>
          <p:cNvSpPr txBox="1">
            <a:spLocks noGrp="1"/>
          </p:cNvSpPr>
          <p:nvPr>
            <p:ph type="title"/>
          </p:nvPr>
        </p:nvSpPr>
        <p:spPr>
          <a:xfrm>
            <a:off x="366394" y="959484"/>
            <a:ext cx="755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chemeClr val="tx1"/>
                </a:solidFill>
              </a:rPr>
              <a:t>C</a:t>
            </a:r>
            <a:r>
              <a:rPr lang="fr-FR" sz="2000" spc="-10" dirty="0">
                <a:solidFill>
                  <a:schemeClr val="tx1"/>
                </a:solidFill>
              </a:rPr>
              <a:t>omment c</a:t>
            </a:r>
            <a:r>
              <a:rPr sz="2000" spc="-10" dirty="0">
                <a:solidFill>
                  <a:schemeClr val="tx1"/>
                </a:solidFill>
              </a:rPr>
              <a:t>oncevoir </a:t>
            </a:r>
            <a:r>
              <a:rPr lang="fr-FR" sz="2000" spc="-10" dirty="0">
                <a:solidFill>
                  <a:schemeClr val="tx1"/>
                </a:solidFill>
              </a:rPr>
              <a:t>une séquence d'</a:t>
            </a:r>
            <a:r>
              <a:rPr sz="2000" spc="-5" dirty="0">
                <a:solidFill>
                  <a:schemeClr val="tx1"/>
                </a:solidFill>
              </a:rPr>
              <a:t>apprentissage</a:t>
            </a:r>
            <a:r>
              <a:rPr lang="fr-FR" sz="2000" spc="-5" dirty="0">
                <a:solidFill>
                  <a:schemeClr val="tx1"/>
                </a:solidFill>
              </a:rPr>
              <a:t>?</a:t>
            </a:r>
            <a:endParaRPr lang="fr-FR" sz="2000" spc="-5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09665" y="111188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CONTENUS :</a:t>
            </a:r>
            <a:endParaRPr lang="fr-FR" altLang="en-US" b="1"/>
          </a:p>
          <a:p>
            <a:pPr algn="ctr"/>
            <a:r>
              <a:rPr lang="fr-FR" altLang="en-US"/>
              <a:t>objectifs langagiers, syntaxiques, lexique, vocabulaire </a:t>
            </a:r>
            <a:endParaRPr lang="fr-FR" altLang="en-US"/>
          </a:p>
        </p:txBody>
      </p:sp>
      <p:sp>
        <p:nvSpPr>
          <p:cNvPr id="11" name="Oval 10"/>
          <p:cNvSpPr/>
          <p:nvPr/>
        </p:nvSpPr>
        <p:spPr>
          <a:xfrm>
            <a:off x="6209665" y="2864485"/>
            <a:ext cx="2590800" cy="17526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EVALUATIONS </a:t>
            </a:r>
            <a:r>
              <a:rPr lang="fr-FR" altLang="en-US"/>
              <a:t>DES ACQUIS SUIVIS</a:t>
            </a:r>
            <a:endParaRPr lang="fr-FR" altLang="en-US"/>
          </a:p>
        </p:txBody>
      </p:sp>
      <p:sp>
        <p:nvSpPr>
          <p:cNvPr id="12" name="Oval 11"/>
          <p:cNvSpPr/>
          <p:nvPr/>
        </p:nvSpPr>
        <p:spPr>
          <a:xfrm>
            <a:off x="6209665" y="461708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MEMORISATION </a:t>
            </a:r>
            <a:r>
              <a:rPr lang="fr-FR" altLang="en-US"/>
              <a:t>ARCHIVAGE</a:t>
            </a:r>
            <a:endParaRPr lang="fr-FR" altLang="en-US"/>
          </a:p>
        </p:txBody>
      </p:sp>
      <p:sp>
        <p:nvSpPr>
          <p:cNvPr id="5" name="Left-Right Arrow 4"/>
          <p:cNvSpPr/>
          <p:nvPr/>
        </p:nvSpPr>
        <p:spPr>
          <a:xfrm>
            <a:off x="4192270" y="1954530"/>
            <a:ext cx="1918970" cy="3797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994025" y="2661920"/>
            <a:ext cx="2964815" cy="227774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sz="1400" b="1">
                <a:sym typeface="+mn-ea"/>
              </a:rPr>
              <a:t>STRUCTURATION</a:t>
            </a:r>
            <a:r>
              <a:rPr lang="fr-FR" altLang="en-US" sz="1400">
                <a:sym typeface="+mn-ea"/>
              </a:rPr>
              <a:t> du lexique, </a:t>
            </a:r>
            <a:r>
              <a:rPr lang="fr-FR" altLang="en-US" sz="1400" b="1">
                <a:sym typeface="+mn-ea"/>
              </a:rPr>
              <a:t>mobilisation</a:t>
            </a:r>
            <a:r>
              <a:rPr lang="fr-FR" altLang="en-US" sz="1400">
                <a:sym typeface="+mn-ea"/>
              </a:rPr>
              <a:t> en contexte</a:t>
            </a:r>
            <a:endParaRPr lang="fr-FR" altLang="en-US" sz="1400"/>
          </a:p>
          <a:p>
            <a:pPr algn="ctr"/>
            <a:r>
              <a:rPr lang="fr-FR" altLang="en-US" sz="1400">
                <a:sym typeface="+mn-ea"/>
              </a:rPr>
              <a:t>Dispositifs à définir</a:t>
            </a:r>
            <a:endParaRPr lang="fr-FR" altLang="en-US" sz="1400"/>
          </a:p>
          <a:p>
            <a:pPr algn="ctr"/>
            <a:endParaRPr lang="fr-FR" altLang="en-US" sz="1400" b="1"/>
          </a:p>
        </p:txBody>
      </p:sp>
      <p:sp>
        <p:nvSpPr>
          <p:cNvPr id="7" name="Isosceles Triangle 6"/>
          <p:cNvSpPr/>
          <p:nvPr/>
        </p:nvSpPr>
        <p:spPr>
          <a:xfrm>
            <a:off x="1891030" y="4290060"/>
            <a:ext cx="3030220" cy="240601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sz="1200" b="1"/>
              <a:t>PROGRAMMATIONS</a:t>
            </a:r>
            <a:endParaRPr lang="fr-FR" altLang="en-US" sz="1200" b="1"/>
          </a:p>
          <a:p>
            <a:pPr algn="ctr"/>
            <a:r>
              <a:rPr lang="fr-FR" altLang="en-US" sz="1200">
                <a:sym typeface="+mn-ea"/>
              </a:rPr>
              <a:t>situations de réemploi</a:t>
            </a:r>
            <a:endParaRPr lang="fr-FR" altLang="en-US" sz="1200"/>
          </a:p>
          <a:p>
            <a:pPr algn="ctr"/>
            <a:r>
              <a:rPr lang="fr-FR" altLang="en-US" sz="1200"/>
              <a:t>lexique, littérature de jeunesse, situations langagières </a:t>
            </a:r>
            <a:endParaRPr lang="fr-FR" altLang="en-US" sz="1200"/>
          </a:p>
        </p:txBody>
      </p:sp>
      <p:sp>
        <p:nvSpPr>
          <p:cNvPr id="8" name="Curved Right Arrow 7"/>
          <p:cNvSpPr/>
          <p:nvPr/>
        </p:nvSpPr>
        <p:spPr>
          <a:xfrm>
            <a:off x="152400" y="3177540"/>
            <a:ext cx="1434465" cy="23596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4280000">
            <a:off x="5062855" y="4527550"/>
            <a:ext cx="972185" cy="22955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519795" y="1582420"/>
            <a:ext cx="500380" cy="4421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Left-Up Arrow 16"/>
          <p:cNvSpPr/>
          <p:nvPr/>
        </p:nvSpPr>
        <p:spPr>
          <a:xfrm rot="17940000">
            <a:off x="4038600" y="4500245"/>
            <a:ext cx="2717800" cy="92773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1744980" y="1111250"/>
            <a:ext cx="3176270" cy="206565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r>
              <a:rPr lang="fr-FR" altLang="en-US" sz="1400">
                <a:sym typeface="+mn-ea"/>
              </a:rPr>
              <a:t>ENTREE : </a:t>
            </a:r>
            <a:r>
              <a:rPr lang="fr-FR" altLang="en-US" sz="1400" b="1">
                <a:sym typeface="+mn-ea"/>
              </a:rPr>
              <a:t>situation d'observation, découverte et prise de conscience</a:t>
            </a:r>
            <a:endParaRPr lang="fr-FR" altLang="en-US" sz="1400" b="1">
              <a:sym typeface="+mn-ea"/>
            </a:endParaRPr>
          </a:p>
          <a:p>
            <a:pPr lvl="0" algn="ctr"/>
            <a:r>
              <a:rPr lang="fr-FR" altLang="en-US" sz="1400">
                <a:sym typeface="+mn-ea"/>
              </a:rPr>
              <a:t>Dispositifs à définir</a:t>
            </a:r>
            <a:endParaRPr lang="fr-FR" altLang="en-US" sz="1400">
              <a:sym typeface="+mn-ea"/>
            </a:endParaRPr>
          </a:p>
          <a:p>
            <a:pPr lvl="0" algn="ctr"/>
            <a:endParaRPr lang="fr-FR" altLang="en-US" sz="140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 descr="enseigner voca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68910" y="780415"/>
            <a:ext cx="8805545" cy="5770880"/>
          </a:xfrm>
          <a:prstGeom prst="rect">
            <a:avLst/>
          </a:prstGeom>
        </p:spPr>
      </p:pic>
      <p:sp>
        <p:nvSpPr>
          <p:cNvPr id="72" name="object 72"/>
          <p:cNvSpPr txBox="1">
            <a:spLocks noGrp="1"/>
          </p:cNvSpPr>
          <p:nvPr/>
        </p:nvSpPr>
        <p:spPr>
          <a:xfrm>
            <a:off x="311784" y="475614"/>
            <a:ext cx="755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2 Enseigner le vocabulaire  : constituer un vocabulaire actif</a:t>
            </a:r>
            <a:endParaRPr sz="2000"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194560"/>
          </a:xfrm>
        </p:spPr>
        <p:txBody>
          <a:bodyPr/>
          <a:p>
            <a:r>
              <a:rPr lang="fr-FR" altLang="en-US"/>
              <a:t>Présentation d'une séquence de langage sur thème du carnaval guyanais.</a:t>
            </a:r>
            <a:br>
              <a:rPr lang="fr-FR" altLang="en-US"/>
            </a:br>
            <a:endParaRPr lang="fr-F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9105" y="3334385"/>
            <a:ext cx="7313295" cy="3020060"/>
          </a:xfrm>
        </p:spPr>
        <p:txBody>
          <a:bodyPr wrap="square"/>
          <a:p>
            <a:endParaRPr lang="en-US"/>
          </a:p>
          <a:p>
            <a:endParaRPr lang="en-US"/>
          </a:p>
          <a:p>
            <a:r>
              <a:rPr lang="fr-FR" altLang="en-US" u="sng"/>
              <a:t>Présentation des documents en lien avec la démarche:</a:t>
            </a:r>
            <a:endParaRPr lang="fr-FR" altLang="en-US" u="sng"/>
          </a:p>
          <a:p>
            <a:r>
              <a:rPr lang="fr-FR" altLang="en-US"/>
              <a:t>Définir/ Concevoir: contenu ( corpus et actes de paroles)  et dispositif ( contenu des séances) travail de conception seul ou en équipe</a:t>
            </a:r>
            <a:endParaRPr lang="fr-FR" altLang="en-US"/>
          </a:p>
          <a:p>
            <a:r>
              <a:rPr lang="fr-FR" altLang="en-US"/>
              <a:t> Programmer: </a:t>
            </a:r>
            <a:r>
              <a:rPr lang="fr-FR" altLang="en-US" b="1">
                <a:hlinkClick r:id="rId1" action="ppaction://hlinkfile"/>
              </a:rPr>
              <a:t>fiche de séquence </a:t>
            </a:r>
            <a:r>
              <a:rPr lang="fr-FR" altLang="en-US" b="1"/>
              <a:t> </a:t>
            </a:r>
            <a:r>
              <a:rPr lang="fr-FR" altLang="en-US"/>
              <a:t>Affiner la conception: </a:t>
            </a:r>
            <a:r>
              <a:rPr lang="fr-FR" altLang="en-US" b="1">
                <a:hlinkClick r:id="rId1" action="ppaction://hlinkfile"/>
              </a:rPr>
              <a:t>f</a:t>
            </a:r>
            <a:r>
              <a:rPr lang="fr-FR" altLang="en-US" b="1">
                <a:hlinkClick r:id="rId2" action="ppaction://hlinkfile"/>
              </a:rPr>
              <a:t>iches de séances</a:t>
            </a:r>
            <a:endParaRPr lang="fr-FR" altLang="en-US" b="1"/>
          </a:p>
          <a:p>
            <a:r>
              <a:rPr lang="fr-FR" altLang="en-US"/>
              <a:t>Evaluer </a:t>
            </a:r>
            <a:r>
              <a:rPr lang="fr-FR" altLang="en-US" b="1">
                <a:hlinkClick r:id="rId3" action="ppaction://hlinkfile"/>
              </a:rPr>
              <a:t>grilles de suivis</a:t>
            </a:r>
            <a:endParaRPr lang="fr-FR" altLang="en-US" b="1"/>
          </a:p>
          <a:p>
            <a:endParaRPr lang="fr-FR" altLang="en-US" b="1"/>
          </a:p>
          <a:p>
            <a:r>
              <a:rPr lang="fr-FR" altLang="en-US">
                <a:hlinkClick r:id="rId4" action="ppaction://hlinkpres?slideindex=1&amp;slidetitle="/>
              </a:rPr>
              <a:t>Mise en place </a:t>
            </a:r>
            <a:endParaRPr lang="fr-FR" altLang="en-US"/>
          </a:p>
          <a:p>
            <a:endParaRPr lang="fr-FR" altLang="en-US" b="1"/>
          </a:p>
          <a:p>
            <a:endParaRPr lang="fr-FR" alt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5" y="945515"/>
            <a:ext cx="7772400" cy="548640"/>
          </a:xfrm>
        </p:spPr>
        <p:txBody>
          <a:bodyPr/>
          <a:p>
            <a:r>
              <a:rPr lang="fr-FR" altLang="en-US"/>
              <a:t>Mise en activité</a:t>
            </a:r>
            <a:endParaRPr lang="fr-F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50595" y="2111375"/>
            <a:ext cx="7341870" cy="1100455"/>
          </a:xfrm>
        </p:spPr>
        <p:txBody>
          <a:bodyPr wrap="square"/>
          <a:p>
            <a:r>
              <a:rPr lang="fr-FR" altLang="en-US" sz="2400"/>
              <a:t>A partir de la démarche proposée, établir une séquence d'apprentissage à partir d'un album de littérature de jeunesse choisi, par niveau dans le cycle.</a:t>
            </a:r>
            <a:endParaRPr lang="fr-FR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30" y="818515"/>
            <a:ext cx="7772400" cy="548640"/>
          </a:xfrm>
        </p:spPr>
        <p:txBody>
          <a:bodyPr/>
          <a:p>
            <a:r>
              <a:rPr lang="fr-FR" altLang="en-US"/>
              <a:t>Feuille de route</a:t>
            </a:r>
            <a:endParaRPr lang="fr-F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73405" y="1522095"/>
            <a:ext cx="7791450" cy="4639310"/>
          </a:xfrm>
        </p:spPr>
        <p:txBody>
          <a:bodyPr wrap="square"/>
          <a:p>
            <a:pPr marL="12700">
              <a:lnSpc>
                <a:spcPct val="100000"/>
              </a:lnSpc>
            </a:pP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Dégager les contenus: C</a:t>
            </a:r>
            <a:r>
              <a:rPr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ompétences 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à</a:t>
            </a:r>
            <a:r>
              <a:rPr b="1" spc="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acquérir</a:t>
            </a: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, objectifs linguistiques (</a:t>
            </a:r>
            <a:r>
              <a:rPr lang="fr-FR" b="1" spc="-5" dirty="0">
                <a:latin typeface="Arial" panose="020B0604020202020204"/>
                <a:cs typeface="Arial" panose="020B0604020202020204"/>
                <a:sym typeface="+mn-ea"/>
              </a:rPr>
              <a:t>lexique)</a:t>
            </a: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et langagiers.</a:t>
            </a:r>
            <a:endParaRPr lang="fr-FR"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 marR="5080" indent="0" defTabSz="-635">
              <a:lnSpc>
                <a:spcPct val="100000"/>
              </a:lnSpc>
              <a:buSzPct val="79000"/>
              <a:buFont typeface="Wingdings" panose="05000000000000000000"/>
              <a:buNone/>
              <a:tabLst>
                <a:tab pos="314960" algn="l"/>
                <a:tab pos="7386320" algn="l"/>
              </a:tabLst>
            </a:pP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Concevoir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fr-FR"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la </a:t>
            </a:r>
            <a:r>
              <a:rPr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séquence</a:t>
            </a:r>
            <a:r>
              <a:rPr b="1" spc="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d’apprentissage	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à</a:t>
            </a:r>
            <a:r>
              <a:rPr b="1" spc="-8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partir 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d</a:t>
            </a:r>
            <a:r>
              <a:rPr lang="fr-FR"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'un ou des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projets</a:t>
            </a: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Programmer :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Organiser 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les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activités 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à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partir 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de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différentes modalités 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:</a:t>
            </a:r>
            <a:endParaRPr b="1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&gt;</a:t>
            </a:r>
            <a:r>
              <a:rPr b="1" spc="-9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recherche/manipulation,</a:t>
            </a: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469900">
              <a:lnSpc>
                <a:spcPct val="100000"/>
              </a:lnSpc>
              <a:spcBef>
                <a:spcPts val="590"/>
              </a:spcBef>
            </a:pP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&gt;</a:t>
            </a:r>
            <a:r>
              <a:rPr b="1" spc="-9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jeux,</a:t>
            </a: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&gt; </a:t>
            </a:r>
            <a:r>
              <a:rPr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activités</a:t>
            </a:r>
            <a:r>
              <a:rPr b="1" spc="-8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dirigées</a:t>
            </a: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 marR="492760">
              <a:lnSpc>
                <a:spcPct val="100000"/>
              </a:lnSpc>
            </a:pP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Evaluer :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Observer les élèves et mettre </a:t>
            </a:r>
            <a:r>
              <a:rPr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en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œuvre </a:t>
            </a:r>
            <a:r>
              <a:rPr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des </a:t>
            </a:r>
            <a:r>
              <a:rPr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éléments  d'ajustement</a:t>
            </a: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.</a:t>
            </a:r>
            <a:endParaRPr lang="fr-FR"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 marR="492760">
              <a:lnSpc>
                <a:spcPct val="100000"/>
              </a:lnSpc>
            </a:pPr>
            <a:r>
              <a:rPr lang="fr-FR" b="1" spc="-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Réaliser des grilles de suivis, des éléments concrets d'évaluation.</a:t>
            </a:r>
            <a:endParaRPr lang="fr-FR"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b="1" spc="-5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>
              <a:lnSpc>
                <a:spcPct val="100000"/>
              </a:lnSpc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85" y="678815"/>
            <a:ext cx="7772400" cy="1097280"/>
          </a:xfrm>
        </p:spPr>
        <p:txBody>
          <a:bodyPr/>
          <a:p>
            <a:r>
              <a:rPr lang="fr-FR" altLang="en-US"/>
              <a:t>Synthèse et mise en commun des séquences conçues:</a:t>
            </a:r>
            <a:endParaRPr lang="fr-F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48640"/>
          </a:xfrm>
        </p:spPr>
        <p:txBody>
          <a:bodyPr/>
          <a:p>
            <a:r>
              <a:rPr lang="fr-FR" altLang="en-US"/>
              <a:t>DES RESSOURCES EN LIGNE</a:t>
            </a:r>
            <a:endParaRPr lang="fr-F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ESSOURCES PRESENTATION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755" y="1607820"/>
            <a:ext cx="8999855" cy="40671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5735" y="690880"/>
            <a:ext cx="8480425" cy="119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/>
          </a:p>
          <a:p>
            <a:r>
              <a:rPr lang="en-US"/>
              <a:t>http://eduscol.education.fr/pid34321-cid52525/enseigner-le-vocabulaire-a-l-ecole-maternelle.html#lien0</a:t>
            </a:r>
            <a:endParaRPr lang="en-US"/>
          </a:p>
          <a:p>
            <a:endParaRPr lang="en-US"/>
          </a:p>
        </p:txBody>
      </p:sp>
      <p:sp>
        <p:nvSpPr>
          <p:cNvPr id="72" name="object 72"/>
          <p:cNvSpPr txBox="1">
            <a:spLocks noGrp="1"/>
          </p:cNvSpPr>
          <p:nvPr/>
        </p:nvSpPr>
        <p:spPr>
          <a:xfrm>
            <a:off x="81915" y="386080"/>
            <a:ext cx="86480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2 Enseigner le vocabulaire  :   Des ressources pour une méthodologie</a:t>
            </a:r>
            <a:endParaRPr sz="2000"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645" y="1156335"/>
            <a:ext cx="8418830" cy="487680"/>
          </a:xfrm>
        </p:spPr>
        <p:txBody>
          <a:bodyPr wrap="square"/>
          <a:p>
            <a:r>
              <a:rPr lang="fr-FR" altLang="en-US" sz="3200"/>
              <a:t>QUELQUES PISTES SUPPLEMENTAIRES</a:t>
            </a:r>
            <a:endParaRPr lang="fr-FR" altLang="en-US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0" name="Table -1"/>
          <p:cNvGraphicFramePr/>
          <p:nvPr/>
        </p:nvGraphicFramePr>
        <p:xfrm>
          <a:off x="2032000" y="43408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marL="0" indent="0">
                        <a:buNone/>
                      </a:pPr>
                      <a:endParaRPr lang="en-US" b="0" u="none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938655" y="3681730"/>
            <a:ext cx="4095750" cy="26974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sp>
        <p:nvSpPr>
          <p:cNvPr id="6" name="Text Box 5"/>
          <p:cNvSpPr txBox="1"/>
          <p:nvPr/>
        </p:nvSpPr>
        <p:spPr>
          <a:xfrm>
            <a:off x="290830" y="1028700"/>
            <a:ext cx="8282940" cy="2560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800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Comment travailler ces notions ?    Exemple : la polysémie :</a:t>
            </a:r>
            <a:r>
              <a:rPr lang="en-US" altLang="zh-CN" b="0" u="sng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En maternelle : </a:t>
            </a:r>
            <a:r>
              <a:rPr lang="en-US" altLang="zh-CN" b="0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    </a:t>
            </a:r>
            <a:r>
              <a:rPr lang="fr-FR" altLang="en-US" b="0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LES SACS  A MOTS</a:t>
            </a:r>
            <a:endParaRPr lang="fr-FR" altLang="en-US" b="0">
              <a:latin typeface="Cambria" panose="02040503050406030204" charset="0"/>
              <a:ea typeface="Cambria" panose="02040503050406030204" charset="0"/>
              <a:cs typeface="Cambria" panose="02040503050406030204" charset="0"/>
            </a:endParaRPr>
          </a:p>
          <a:p>
            <a:pPr marL="0" indent="0" algn="l"/>
            <a:r>
              <a:rPr lang="en-US" altLang="zh-CN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 « Je mets des feuilles dans mon sac » </a:t>
            </a:r>
            <a:r>
              <a:rPr lang="en-US" altLang="zh-CN" b="0" u="none"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d’</a:t>
            </a:r>
            <a:r>
              <a:rPr lang="en-US" altLang="zh-CN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Annie Modestin, Ecole Dolto, Nîmes : travail sur les différents sens des mots,  exemple  : «  feuille  ». </a:t>
            </a:r>
            <a:r>
              <a:rPr lang="en-US" altLang="zh-CN" b="0" u="none"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L’enseignant produit des affiches en forme de sac </a:t>
            </a:r>
            <a:r>
              <a:rPr lang="en-US" altLang="zh-CN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: le sac représente la notion de « mot » : un mot peut avoir plusieurs sens : « </a:t>
            </a:r>
            <a:r>
              <a:rPr lang="en-US" altLang="zh-CN" b="0" u="none"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feuille de papier, feuille d’arbre </a:t>
            </a:r>
            <a:r>
              <a:rPr lang="en-US" altLang="zh-CN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: dan</a:t>
            </a:r>
            <a:r>
              <a:rPr lang="en-US" altLang="zh-CN" b="0" u="none"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s mon sac, j’en ai mis </a:t>
            </a:r>
            <a:r>
              <a:rPr lang="en-US" altLang="zh-CN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deux  »  :  la verbalisation  aide à la mémorisation.</a:t>
            </a:r>
            <a:endParaRPr lang="en-US"/>
          </a:p>
        </p:txBody>
      </p:sp>
      <p:graphicFrame>
        <p:nvGraphicFramePr>
          <p:cNvPr id="7" name="Table 6"/>
          <p:cNvGraphicFramePr/>
          <p:nvPr/>
        </p:nvGraphicFramePr>
        <p:xfrm>
          <a:off x="2032000" y="43408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marL="0" indent="0">
                        <a:buNone/>
                      </a:pPr>
                      <a:endParaRPr lang="en-US" b="0" u="none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bject 72"/>
          <p:cNvSpPr txBox="1">
            <a:spLocks noGrp="1"/>
          </p:cNvSpPr>
          <p:nvPr/>
        </p:nvSpPr>
        <p:spPr>
          <a:xfrm>
            <a:off x="290830" y="495300"/>
            <a:ext cx="84893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 3 C</a:t>
            </a:r>
            <a:r>
              <a:rPr lang="fr-FR" sz="2000" spc="-5" dirty="0">
                <a:sym typeface="+mn-ea"/>
              </a:rPr>
              <a:t>onstituer un vocabulaire actif : </a:t>
            </a:r>
            <a:r>
              <a:rPr lang="fr-FR" sz="2000" spc="-5" dirty="0"/>
              <a:t>Outils d'aide à la mémorisation </a:t>
            </a:r>
            <a:endParaRPr sz="2000"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SEQUENCE LANGAG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6595" y="518160"/>
            <a:ext cx="7602855" cy="62109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140335" y="800100"/>
            <a:ext cx="5080635" cy="6400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0" indent="0" algn="l"/>
            <a:r>
              <a:rPr lang="en-US" altLang="zh-CN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- les sacs à mots- les frises</a:t>
            </a:r>
            <a:endParaRPr lang="en-US"/>
          </a:p>
        </p:txBody>
      </p:sp>
      <p:graphicFrame>
        <p:nvGraphicFramePr>
          <p:cNvPr id="18" name="Table 17"/>
          <p:cNvGraphicFramePr/>
          <p:nvPr/>
        </p:nvGraphicFramePr>
        <p:xfrm>
          <a:off x="2032000" y="338074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marL="0" indent="0">
                        <a:buNone/>
                      </a:pPr>
                      <a:endParaRPr lang="en-US" b="0" u="none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1">
            <a:lum bright="18000"/>
          </a:blip>
          <a:stretch>
            <a:fillRect/>
          </a:stretch>
        </p:blipFill>
        <p:spPr>
          <a:xfrm>
            <a:off x="1793240" y="1098550"/>
            <a:ext cx="7145020" cy="24930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sp>
        <p:nvSpPr>
          <p:cNvPr id="72" name="object 72"/>
          <p:cNvSpPr txBox="1">
            <a:spLocks noGrp="1"/>
          </p:cNvSpPr>
          <p:nvPr/>
        </p:nvSpPr>
        <p:spPr>
          <a:xfrm>
            <a:off x="290830" y="495300"/>
            <a:ext cx="84893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 3 C</a:t>
            </a:r>
            <a:r>
              <a:rPr lang="fr-FR" sz="2000" spc="-5" dirty="0">
                <a:sym typeface="+mn-ea"/>
              </a:rPr>
              <a:t>onstituer un vocabulaire actif : </a:t>
            </a:r>
            <a:r>
              <a:rPr lang="fr-FR" sz="2000" spc="-5" dirty="0"/>
              <a:t>Outils d'aide à la mémorisation </a:t>
            </a:r>
            <a:endParaRPr sz="2000" spc="-10" dirty="0"/>
          </a:p>
        </p:txBody>
      </p:sp>
      <p:sp>
        <p:nvSpPr>
          <p:cNvPr id="21" name="Text Box 20"/>
          <p:cNvSpPr txBox="1"/>
          <p:nvPr/>
        </p:nvSpPr>
        <p:spPr>
          <a:xfrm>
            <a:off x="140335" y="3660140"/>
            <a:ext cx="5080635" cy="3657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0" indent="0" algn="l"/>
            <a:r>
              <a:rPr lang="en-US" altLang="zh-CN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- les </a:t>
            </a:r>
            <a:r>
              <a:rPr lang="fr-FR" altLang="en-US" b="0" u="none">
                <a:latin typeface="Cambria" panose="02040503050406030204" charset="0"/>
                <a:ea typeface="Cambria" panose="02040503050406030204" charset="0"/>
                <a:cs typeface="Cambria" panose="02040503050406030204" charset="0"/>
              </a:rPr>
              <a:t>guirlandes de mots</a:t>
            </a:r>
            <a:endParaRPr lang="fr-FR" altLang="en-US" b="0" u="none">
              <a:latin typeface="Cambria" panose="02040503050406030204" charset="0"/>
              <a:ea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22" name="Content Placeholder 21" descr="guirland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3330" y="4026535"/>
            <a:ext cx="6434455" cy="24949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390" y="0"/>
            <a:ext cx="2340610" cy="99060"/>
          </a:xfrm>
          <a:custGeom>
            <a:avLst/>
            <a:gdLst/>
            <a:ahLst/>
            <a:cxnLst/>
            <a:rect l="l" t="t" r="r" b="b"/>
            <a:pathLst>
              <a:path w="2340609" h="99060">
                <a:moveTo>
                  <a:pt x="0" y="99059"/>
                </a:moveTo>
                <a:lnTo>
                  <a:pt x="2340609" y="99059"/>
                </a:lnTo>
                <a:lnTo>
                  <a:pt x="2340609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826769" cy="99060"/>
          </a:xfrm>
          <a:custGeom>
            <a:avLst/>
            <a:gdLst/>
            <a:ahLst/>
            <a:cxnLst/>
            <a:rect l="l" t="t" r="r" b="b"/>
            <a:pathLst>
              <a:path w="826769" h="99060">
                <a:moveTo>
                  <a:pt x="0" y="99059"/>
                </a:moveTo>
                <a:lnTo>
                  <a:pt x="826769" y="99059"/>
                </a:lnTo>
                <a:lnTo>
                  <a:pt x="826769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03390" y="99060"/>
            <a:ext cx="2340610" cy="99060"/>
          </a:xfrm>
          <a:custGeom>
            <a:avLst/>
            <a:gdLst/>
            <a:ahLst/>
            <a:cxnLst/>
            <a:rect l="l" t="t" r="r" b="b"/>
            <a:pathLst>
              <a:path w="2340609" h="99060">
                <a:moveTo>
                  <a:pt x="0" y="99060"/>
                </a:moveTo>
                <a:lnTo>
                  <a:pt x="2340609" y="99060"/>
                </a:lnTo>
                <a:lnTo>
                  <a:pt x="2340609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9060"/>
            <a:ext cx="826769" cy="99060"/>
          </a:xfrm>
          <a:custGeom>
            <a:avLst/>
            <a:gdLst/>
            <a:ahLst/>
            <a:cxnLst/>
            <a:rect l="l" t="t" r="r" b="b"/>
            <a:pathLst>
              <a:path w="826769" h="99060">
                <a:moveTo>
                  <a:pt x="0" y="99060"/>
                </a:moveTo>
                <a:lnTo>
                  <a:pt x="826769" y="99060"/>
                </a:lnTo>
                <a:lnTo>
                  <a:pt x="826769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03390" y="198120"/>
            <a:ext cx="2340610" cy="99060"/>
          </a:xfrm>
          <a:custGeom>
            <a:avLst/>
            <a:gdLst/>
            <a:ahLst/>
            <a:cxnLst/>
            <a:rect l="l" t="t" r="r" b="b"/>
            <a:pathLst>
              <a:path w="2340609" h="99060">
                <a:moveTo>
                  <a:pt x="0" y="99059"/>
                </a:moveTo>
                <a:lnTo>
                  <a:pt x="2340609" y="99059"/>
                </a:lnTo>
                <a:lnTo>
                  <a:pt x="2340609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98120"/>
            <a:ext cx="826769" cy="99060"/>
          </a:xfrm>
          <a:custGeom>
            <a:avLst/>
            <a:gdLst/>
            <a:ahLst/>
            <a:cxnLst/>
            <a:rect l="l" t="t" r="r" b="b"/>
            <a:pathLst>
              <a:path w="826769" h="99060">
                <a:moveTo>
                  <a:pt x="0" y="99059"/>
                </a:moveTo>
                <a:lnTo>
                  <a:pt x="826769" y="99059"/>
                </a:lnTo>
                <a:lnTo>
                  <a:pt x="826769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971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97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4965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5956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946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950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8940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99313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10934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11925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2915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13906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14909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159003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16891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789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18884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19875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20866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21856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22860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23850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24841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2584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26835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27825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28816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29819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30810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31800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0" y="32804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33794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34785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35775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0" y="3677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37769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0" y="38760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3976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4075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0" y="41744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0" y="42735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43738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447294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0" y="45720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0" y="46723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0" y="47713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0" y="4870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0" y="4969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0" y="50685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0" y="51689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52679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0" y="53670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54673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0" y="55664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0" y="56654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0" y="57645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0" y="58648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0" y="5963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0" y="60629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0" y="61633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0" y="6262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0" y="6361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0" y="64604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0" y="65608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0" y="66598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0" y="67589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350" y="15240"/>
            <a:ext cx="9131300" cy="6837680"/>
          </a:xfrm>
          <a:custGeom>
            <a:avLst/>
            <a:gdLst/>
            <a:ahLst/>
            <a:cxnLst/>
            <a:rect l="l" t="t" r="r" b="b"/>
            <a:pathLst>
              <a:path w="9131300" h="6837680">
                <a:moveTo>
                  <a:pt x="0" y="0"/>
                </a:moveTo>
                <a:lnTo>
                  <a:pt x="0" y="1709184"/>
                </a:lnTo>
                <a:lnTo>
                  <a:pt x="5480706" y="6837680"/>
                </a:lnTo>
                <a:lnTo>
                  <a:pt x="9130562" y="6837680"/>
                </a:lnTo>
                <a:lnTo>
                  <a:pt x="9130866" y="683735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350" y="1724424"/>
            <a:ext cx="5481320" cy="5128895"/>
          </a:xfrm>
          <a:custGeom>
            <a:avLst/>
            <a:gdLst/>
            <a:ahLst/>
            <a:cxnLst/>
            <a:rect l="l" t="t" r="r" b="b"/>
            <a:pathLst>
              <a:path w="5481320" h="5128895">
                <a:moveTo>
                  <a:pt x="0" y="0"/>
                </a:moveTo>
                <a:lnTo>
                  <a:pt x="0" y="5128495"/>
                </a:lnTo>
                <a:lnTo>
                  <a:pt x="5480706" y="512849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0" y="6350"/>
            <a:ext cx="9137650" cy="6845300"/>
          </a:xfrm>
          <a:custGeom>
            <a:avLst/>
            <a:gdLst/>
            <a:ahLst/>
            <a:cxnLst/>
            <a:rect l="l" t="t" r="r" b="b"/>
            <a:pathLst>
              <a:path w="9137650" h="6845300">
                <a:moveTo>
                  <a:pt x="0" y="0"/>
                </a:moveTo>
                <a:lnTo>
                  <a:pt x="9137650" y="6845300"/>
                </a:lnTo>
              </a:path>
            </a:pathLst>
          </a:custGeom>
          <a:ln w="5031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461759" y="4950616"/>
            <a:ext cx="2682240" cy="1898650"/>
          </a:xfrm>
          <a:custGeom>
            <a:avLst/>
            <a:gdLst/>
            <a:ahLst/>
            <a:cxnLst/>
            <a:rect l="l" t="t" r="r" b="b"/>
            <a:pathLst>
              <a:path w="2682240" h="1898650">
                <a:moveTo>
                  <a:pt x="2682240" y="0"/>
                </a:moveTo>
                <a:lnTo>
                  <a:pt x="0" y="1898493"/>
                </a:lnTo>
              </a:path>
            </a:pathLst>
          </a:custGeom>
          <a:ln w="6109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84530" y="378459"/>
            <a:ext cx="8158480" cy="64795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26769" y="0"/>
            <a:ext cx="5976620" cy="368300"/>
          </a:xfrm>
          <a:custGeom>
            <a:avLst/>
            <a:gdLst/>
            <a:ahLst/>
            <a:cxnLst/>
            <a:rect l="l" t="t" r="r" b="b"/>
            <a:pathLst>
              <a:path w="5976620" h="368300">
                <a:moveTo>
                  <a:pt x="0" y="0"/>
                </a:moveTo>
                <a:lnTo>
                  <a:pt x="5976620" y="0"/>
                </a:lnTo>
                <a:lnTo>
                  <a:pt x="59766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26769" y="0"/>
            <a:ext cx="5976620" cy="368300"/>
          </a:xfrm>
          <a:custGeom>
            <a:avLst/>
            <a:gdLst/>
            <a:ahLst/>
            <a:cxnLst/>
            <a:rect l="l" t="t" r="r" b="b"/>
            <a:pathLst>
              <a:path w="5976620" h="368300">
                <a:moveTo>
                  <a:pt x="0" y="0"/>
                </a:moveTo>
                <a:lnTo>
                  <a:pt x="5976620" y="0"/>
                </a:lnTo>
                <a:lnTo>
                  <a:pt x="59766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2233929" y="46990"/>
            <a:ext cx="31603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0000"/>
                </a:solidFill>
              </a:rPr>
              <a:t>Activités </a:t>
            </a:r>
            <a:r>
              <a:rPr sz="1800" dirty="0">
                <a:solidFill>
                  <a:srgbClr val="FF0000"/>
                </a:solidFill>
              </a:rPr>
              <a:t>de </a:t>
            </a:r>
            <a:r>
              <a:rPr sz="1800" spc="-5" dirty="0">
                <a:solidFill>
                  <a:srgbClr val="FF0000"/>
                </a:solidFill>
              </a:rPr>
              <a:t>tri et</a:t>
            </a:r>
            <a:r>
              <a:rPr sz="1800" spc="-45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classement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965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956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946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950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8940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99313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0934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1925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2915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3906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4909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159003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16891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1789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18884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9875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20866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21856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22860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23850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24841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2584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26835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27825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28816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29819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0810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31800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32804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3794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34785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35775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3677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37769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38760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0" y="3976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4075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41744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42735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0" y="43738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447294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0" y="45720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46723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47713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0" y="4870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0" y="4969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50685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51689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0" y="52679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0" y="53670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0" y="54673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0" y="55664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0" y="56654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0" y="57645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0" y="58648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5963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0" y="60629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61633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0" y="6262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0" y="6361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0" y="64604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0" y="65608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0" y="66598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0" y="67589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350" y="15240"/>
            <a:ext cx="9131300" cy="6837680"/>
          </a:xfrm>
          <a:custGeom>
            <a:avLst/>
            <a:gdLst/>
            <a:ahLst/>
            <a:cxnLst/>
            <a:rect l="l" t="t" r="r" b="b"/>
            <a:pathLst>
              <a:path w="9131300" h="6837680">
                <a:moveTo>
                  <a:pt x="0" y="0"/>
                </a:moveTo>
                <a:lnTo>
                  <a:pt x="0" y="1709184"/>
                </a:lnTo>
                <a:lnTo>
                  <a:pt x="5480706" y="6837680"/>
                </a:lnTo>
                <a:lnTo>
                  <a:pt x="9130562" y="6837680"/>
                </a:lnTo>
                <a:lnTo>
                  <a:pt x="9130866" y="683735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350" y="1724424"/>
            <a:ext cx="5481320" cy="5128895"/>
          </a:xfrm>
          <a:custGeom>
            <a:avLst/>
            <a:gdLst/>
            <a:ahLst/>
            <a:cxnLst/>
            <a:rect l="l" t="t" r="r" b="b"/>
            <a:pathLst>
              <a:path w="5481320" h="5128895">
                <a:moveTo>
                  <a:pt x="0" y="0"/>
                </a:moveTo>
                <a:lnTo>
                  <a:pt x="0" y="5128495"/>
                </a:lnTo>
                <a:lnTo>
                  <a:pt x="5480706" y="512849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0" y="6350"/>
            <a:ext cx="9137650" cy="6845300"/>
          </a:xfrm>
          <a:custGeom>
            <a:avLst/>
            <a:gdLst/>
            <a:ahLst/>
            <a:cxnLst/>
            <a:rect l="l" t="t" r="r" b="b"/>
            <a:pathLst>
              <a:path w="9137650" h="6845300">
                <a:moveTo>
                  <a:pt x="0" y="0"/>
                </a:moveTo>
                <a:lnTo>
                  <a:pt x="9137650" y="6845300"/>
                </a:lnTo>
              </a:path>
            </a:pathLst>
          </a:custGeom>
          <a:ln w="5031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461759" y="4950616"/>
            <a:ext cx="2682240" cy="1898650"/>
          </a:xfrm>
          <a:custGeom>
            <a:avLst/>
            <a:gdLst/>
            <a:ahLst/>
            <a:cxnLst/>
            <a:rect l="l" t="t" r="r" b="b"/>
            <a:pathLst>
              <a:path w="2682240" h="1898650">
                <a:moveTo>
                  <a:pt x="2682240" y="0"/>
                </a:moveTo>
                <a:lnTo>
                  <a:pt x="0" y="1898493"/>
                </a:lnTo>
              </a:path>
            </a:pathLst>
          </a:custGeom>
          <a:ln w="6109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14630">
              <a:lnSpc>
                <a:spcPct val="100000"/>
              </a:lnSpc>
            </a:pPr>
            <a:r>
              <a:rPr sz="2400" spc="-5" dirty="0"/>
              <a:t>Jeu des familles pour aborder les termes</a:t>
            </a:r>
            <a:r>
              <a:rPr sz="2400" spc="-30" dirty="0"/>
              <a:t> </a:t>
            </a:r>
            <a:r>
              <a:rPr sz="2400" spc="-5" dirty="0"/>
              <a:t>génériques</a:t>
            </a:r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457200" y="1945639"/>
            <a:ext cx="8225790" cy="40157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15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7345" y="24130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7979" y="105219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6709" y="105346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7485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6709" y="24193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7979" y="24320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8755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8119" y="105219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8119" y="105346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86989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68119" y="24193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8119" y="24320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88895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88260" y="105219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88260" y="105346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09034" y="24130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07765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88260" y="24193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88260" y="24320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8615" y="1052830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7345" y="1051560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7979" y="2780664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6709" y="2781935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60">
                <a:moveTo>
                  <a:pt x="0" y="0"/>
                </a:moveTo>
                <a:lnTo>
                  <a:pt x="3362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09034" y="1051560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07765" y="1052830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6709" y="1052194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60">
                <a:moveTo>
                  <a:pt x="0" y="0"/>
                </a:moveTo>
                <a:lnTo>
                  <a:pt x="3362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7979" y="1053464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859654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58384" y="24130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59020" y="105219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57750" y="1053464"/>
            <a:ext cx="1122680" cy="0"/>
          </a:xfrm>
          <a:custGeom>
            <a:avLst/>
            <a:gdLst/>
            <a:ahLst/>
            <a:cxnLst/>
            <a:rect l="l" t="t" r="r" b="b"/>
            <a:pathLst>
              <a:path w="1122679">
                <a:moveTo>
                  <a:pt x="0" y="0"/>
                </a:moveTo>
                <a:lnTo>
                  <a:pt x="11226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979159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57750" y="241934"/>
            <a:ext cx="1122680" cy="0"/>
          </a:xfrm>
          <a:custGeom>
            <a:avLst/>
            <a:gdLst/>
            <a:ahLst/>
            <a:cxnLst/>
            <a:rect l="l" t="t" r="r" b="b"/>
            <a:pathLst>
              <a:path w="1122679">
                <a:moveTo>
                  <a:pt x="0" y="0"/>
                </a:moveTo>
                <a:lnTo>
                  <a:pt x="11226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59020" y="24320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81065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80429" y="105219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80429" y="105346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99934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80429" y="24193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980429" y="24320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01205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100569" y="105219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100569" y="105346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09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221344" y="24130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219440" y="24257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100569" y="24193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09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100569" y="24320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59654" y="1052830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58384" y="1051560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59020" y="2780664"/>
            <a:ext cx="3361690" cy="0"/>
          </a:xfrm>
          <a:custGeom>
            <a:avLst/>
            <a:gdLst/>
            <a:ahLst/>
            <a:cxnLst/>
            <a:rect l="l" t="t" r="r" b="b"/>
            <a:pathLst>
              <a:path w="3361690">
                <a:moveTo>
                  <a:pt x="0" y="0"/>
                </a:moveTo>
                <a:lnTo>
                  <a:pt x="33616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57750" y="2781935"/>
            <a:ext cx="3364229" cy="0"/>
          </a:xfrm>
          <a:custGeom>
            <a:avLst/>
            <a:gdLst/>
            <a:ahLst/>
            <a:cxnLst/>
            <a:rect l="l" t="t" r="r" b="b"/>
            <a:pathLst>
              <a:path w="3364229">
                <a:moveTo>
                  <a:pt x="0" y="0"/>
                </a:moveTo>
                <a:lnTo>
                  <a:pt x="3364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221344" y="1051560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219440" y="1052830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57750" y="1052194"/>
            <a:ext cx="3364229" cy="0"/>
          </a:xfrm>
          <a:custGeom>
            <a:avLst/>
            <a:gdLst/>
            <a:ahLst/>
            <a:cxnLst/>
            <a:rect l="l" t="t" r="r" b="b"/>
            <a:pathLst>
              <a:path w="3364229">
                <a:moveTo>
                  <a:pt x="0" y="0"/>
                </a:moveTo>
                <a:lnTo>
                  <a:pt x="3364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59020" y="1053464"/>
            <a:ext cx="3361690" cy="0"/>
          </a:xfrm>
          <a:custGeom>
            <a:avLst/>
            <a:gdLst/>
            <a:ahLst/>
            <a:cxnLst/>
            <a:rect l="l" t="t" r="r" b="b"/>
            <a:pathLst>
              <a:path w="3361690">
                <a:moveTo>
                  <a:pt x="0" y="0"/>
                </a:moveTo>
                <a:lnTo>
                  <a:pt x="33616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40384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39115" y="353567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39750" y="4345940"/>
            <a:ext cx="1118870" cy="0"/>
          </a:xfrm>
          <a:custGeom>
            <a:avLst/>
            <a:gdLst/>
            <a:ahLst/>
            <a:cxnLst/>
            <a:rect l="l" t="t" r="r" b="b"/>
            <a:pathLst>
              <a:path w="1118870">
                <a:moveTo>
                  <a:pt x="0" y="0"/>
                </a:moveTo>
                <a:lnTo>
                  <a:pt x="11188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38480" y="4347845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57985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38480" y="3536315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39750" y="3537584"/>
            <a:ext cx="1118870" cy="0"/>
          </a:xfrm>
          <a:custGeom>
            <a:avLst/>
            <a:gdLst/>
            <a:ahLst/>
            <a:cxnLst/>
            <a:rect l="l" t="t" r="r" b="b"/>
            <a:pathLst>
              <a:path w="1118870">
                <a:moveTo>
                  <a:pt x="0" y="0"/>
                </a:moveTo>
                <a:lnTo>
                  <a:pt x="11188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59254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58620" y="4345940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58620" y="4347845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778760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58620" y="3536315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58620" y="3537584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780664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780029" y="4345940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780029" y="4347845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00804" y="353567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899534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780029" y="3536315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780029" y="353758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40384" y="4347209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39115" y="434467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39750" y="6075045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38480" y="6076315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60">
                <a:moveTo>
                  <a:pt x="0" y="0"/>
                </a:moveTo>
                <a:lnTo>
                  <a:pt x="3362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900804" y="434467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899534" y="4347209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38480" y="4345940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60">
                <a:moveTo>
                  <a:pt x="0" y="0"/>
                </a:moveTo>
                <a:lnTo>
                  <a:pt x="3362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39750" y="4347845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052695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050790" y="353567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052059" y="4345940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049520" y="4347845"/>
            <a:ext cx="1122680" cy="0"/>
          </a:xfrm>
          <a:custGeom>
            <a:avLst/>
            <a:gdLst/>
            <a:ahLst/>
            <a:cxnLst/>
            <a:rect l="l" t="t" r="r" b="b"/>
            <a:pathLst>
              <a:path w="1122679">
                <a:moveTo>
                  <a:pt x="0" y="0"/>
                </a:moveTo>
                <a:lnTo>
                  <a:pt x="11226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171565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049520" y="3536315"/>
            <a:ext cx="1122680" cy="0"/>
          </a:xfrm>
          <a:custGeom>
            <a:avLst/>
            <a:gdLst/>
            <a:ahLst/>
            <a:cxnLst/>
            <a:rect l="l" t="t" r="r" b="b"/>
            <a:pathLst>
              <a:path w="1122679">
                <a:moveTo>
                  <a:pt x="0" y="0"/>
                </a:moveTo>
                <a:lnTo>
                  <a:pt x="11226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052059" y="353758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172834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172200" y="4345940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172200" y="4347845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291705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172200" y="3536315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172200" y="353758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293609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292340" y="4345940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292340" y="4347845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09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413115" y="353567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411844" y="3536950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0"/>
                </a:moveTo>
                <a:lnTo>
                  <a:pt x="0" y="810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292340" y="3536315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09">
                <a:moveTo>
                  <a:pt x="0" y="0"/>
                </a:moveTo>
                <a:lnTo>
                  <a:pt x="1121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292340" y="3537584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52695" y="4347209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050790" y="434467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052059" y="6075045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049520" y="6076315"/>
            <a:ext cx="3364229" cy="0"/>
          </a:xfrm>
          <a:custGeom>
            <a:avLst/>
            <a:gdLst/>
            <a:ahLst/>
            <a:cxnLst/>
            <a:rect l="l" t="t" r="r" b="b"/>
            <a:pathLst>
              <a:path w="3364229">
                <a:moveTo>
                  <a:pt x="0" y="0"/>
                </a:moveTo>
                <a:lnTo>
                  <a:pt x="3364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413115" y="434467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411844" y="4347209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049520" y="4345940"/>
            <a:ext cx="3364229" cy="0"/>
          </a:xfrm>
          <a:custGeom>
            <a:avLst/>
            <a:gdLst/>
            <a:ahLst/>
            <a:cxnLst/>
            <a:rect l="l" t="t" r="r" b="b"/>
            <a:pathLst>
              <a:path w="3364229">
                <a:moveTo>
                  <a:pt x="0" y="0"/>
                </a:moveTo>
                <a:lnTo>
                  <a:pt x="3364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052059" y="4347845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43230" y="457200"/>
            <a:ext cx="977900" cy="378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955540" y="403859"/>
            <a:ext cx="977900" cy="378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35000" y="3699509"/>
            <a:ext cx="977900" cy="37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243829" y="4669790"/>
            <a:ext cx="3073400" cy="1188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99869" y="406400"/>
            <a:ext cx="1009650" cy="535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26769" y="4456429"/>
            <a:ext cx="2734310" cy="1456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147309" y="3700779"/>
            <a:ext cx="1008380" cy="535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010909" y="351790"/>
            <a:ext cx="1008380" cy="537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898139" y="345440"/>
            <a:ext cx="469900" cy="5727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518909" y="3623309"/>
            <a:ext cx="469900" cy="5727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06600" y="3676650"/>
            <a:ext cx="471169" cy="571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834379" y="1163319"/>
            <a:ext cx="1272540" cy="15506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64069" y="459740"/>
            <a:ext cx="1023620" cy="431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38480" y="1323339"/>
            <a:ext cx="2815589" cy="1188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355840" y="3752850"/>
            <a:ext cx="1023620" cy="431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842260" y="3699509"/>
            <a:ext cx="1023619" cy="431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965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956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946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950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8940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99313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09346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19253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2915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3906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4909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159003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16891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1789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188848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9875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20866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21856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22860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23850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24841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2584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268351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27825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28816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30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298196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0810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31800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17230" y="3280409"/>
            <a:ext cx="826769" cy="99060"/>
          </a:xfrm>
          <a:custGeom>
            <a:avLst/>
            <a:gdLst/>
            <a:ahLst/>
            <a:cxnLst/>
            <a:rect l="l" t="t" r="r" b="b"/>
            <a:pathLst>
              <a:path w="826770" h="99060">
                <a:moveTo>
                  <a:pt x="0" y="99060"/>
                </a:moveTo>
                <a:lnTo>
                  <a:pt x="826770" y="99060"/>
                </a:lnTo>
                <a:lnTo>
                  <a:pt x="826770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280409"/>
            <a:ext cx="6300470" cy="99060"/>
          </a:xfrm>
          <a:custGeom>
            <a:avLst/>
            <a:gdLst/>
            <a:ahLst/>
            <a:cxnLst/>
            <a:rect l="l" t="t" r="r" b="b"/>
            <a:pathLst>
              <a:path w="6300470" h="99060">
                <a:moveTo>
                  <a:pt x="0" y="99060"/>
                </a:moveTo>
                <a:lnTo>
                  <a:pt x="6300470" y="99060"/>
                </a:lnTo>
                <a:lnTo>
                  <a:pt x="6300470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17230" y="3379470"/>
            <a:ext cx="826769" cy="99060"/>
          </a:xfrm>
          <a:custGeom>
            <a:avLst/>
            <a:gdLst/>
            <a:ahLst/>
            <a:cxnLst/>
            <a:rect l="l" t="t" r="r" b="b"/>
            <a:pathLst>
              <a:path w="826770" h="99060">
                <a:moveTo>
                  <a:pt x="0" y="99059"/>
                </a:moveTo>
                <a:lnTo>
                  <a:pt x="826770" y="99059"/>
                </a:lnTo>
                <a:lnTo>
                  <a:pt x="826770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3379470"/>
            <a:ext cx="6300470" cy="99060"/>
          </a:xfrm>
          <a:custGeom>
            <a:avLst/>
            <a:gdLst/>
            <a:ahLst/>
            <a:cxnLst/>
            <a:rect l="l" t="t" r="r" b="b"/>
            <a:pathLst>
              <a:path w="6300470" h="99060">
                <a:moveTo>
                  <a:pt x="0" y="99059"/>
                </a:moveTo>
                <a:lnTo>
                  <a:pt x="6300470" y="99059"/>
                </a:lnTo>
                <a:lnTo>
                  <a:pt x="6300470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17230" y="3478529"/>
            <a:ext cx="826769" cy="99060"/>
          </a:xfrm>
          <a:custGeom>
            <a:avLst/>
            <a:gdLst/>
            <a:ahLst/>
            <a:cxnLst/>
            <a:rect l="l" t="t" r="r" b="b"/>
            <a:pathLst>
              <a:path w="826770" h="99060">
                <a:moveTo>
                  <a:pt x="0" y="99060"/>
                </a:moveTo>
                <a:lnTo>
                  <a:pt x="826770" y="99060"/>
                </a:lnTo>
                <a:lnTo>
                  <a:pt x="826770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3478529"/>
            <a:ext cx="6300470" cy="99060"/>
          </a:xfrm>
          <a:custGeom>
            <a:avLst/>
            <a:gdLst/>
            <a:ahLst/>
            <a:cxnLst/>
            <a:rect l="l" t="t" r="r" b="b"/>
            <a:pathLst>
              <a:path w="6300470" h="99060">
                <a:moveTo>
                  <a:pt x="0" y="99060"/>
                </a:moveTo>
                <a:lnTo>
                  <a:pt x="6300470" y="99060"/>
                </a:lnTo>
                <a:lnTo>
                  <a:pt x="6300470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35775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0" y="3677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37769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38760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3976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0" y="4075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41744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0" y="427355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437387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447294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0" y="457200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0" y="46723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477139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48704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0" y="49695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0" y="506857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0" y="516890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0" y="52679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0" y="536702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0" y="546735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0" y="55664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56654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0" y="576452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586485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0" y="596392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0" y="6062979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0" y="616330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0" y="626237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0" y="636142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60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0" y="646049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0" y="6560819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0" y="6659880"/>
            <a:ext cx="9144000" cy="99060"/>
          </a:xfrm>
          <a:custGeom>
            <a:avLst/>
            <a:gdLst/>
            <a:ahLst/>
            <a:cxnLst/>
            <a:rect l="l" t="t" r="r" b="b"/>
            <a:pathLst>
              <a:path w="9144000" h="99059">
                <a:moveTo>
                  <a:pt x="0" y="0"/>
                </a:moveTo>
                <a:lnTo>
                  <a:pt x="9144000" y="0"/>
                </a:lnTo>
                <a:lnTo>
                  <a:pt x="914400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0" y="6758940"/>
            <a:ext cx="9144000" cy="100330"/>
          </a:xfrm>
          <a:custGeom>
            <a:avLst/>
            <a:gdLst/>
            <a:ahLst/>
            <a:cxnLst/>
            <a:rect l="l" t="t" r="r" b="b"/>
            <a:pathLst>
              <a:path w="9144000" h="100329">
                <a:moveTo>
                  <a:pt x="0" y="0"/>
                </a:moveTo>
                <a:lnTo>
                  <a:pt x="9144000" y="0"/>
                </a:lnTo>
                <a:lnTo>
                  <a:pt x="914400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350" y="15240"/>
            <a:ext cx="9131300" cy="6837680"/>
          </a:xfrm>
          <a:custGeom>
            <a:avLst/>
            <a:gdLst/>
            <a:ahLst/>
            <a:cxnLst/>
            <a:rect l="l" t="t" r="r" b="b"/>
            <a:pathLst>
              <a:path w="9131300" h="6837680">
                <a:moveTo>
                  <a:pt x="0" y="0"/>
                </a:moveTo>
                <a:lnTo>
                  <a:pt x="0" y="1709184"/>
                </a:lnTo>
                <a:lnTo>
                  <a:pt x="5480706" y="6837680"/>
                </a:lnTo>
                <a:lnTo>
                  <a:pt x="9130562" y="6837680"/>
                </a:lnTo>
                <a:lnTo>
                  <a:pt x="9130866" y="683735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50" y="1724424"/>
            <a:ext cx="5481320" cy="5128895"/>
          </a:xfrm>
          <a:custGeom>
            <a:avLst/>
            <a:gdLst/>
            <a:ahLst/>
            <a:cxnLst/>
            <a:rect l="l" t="t" r="r" b="b"/>
            <a:pathLst>
              <a:path w="5481320" h="5128895">
                <a:moveTo>
                  <a:pt x="0" y="0"/>
                </a:moveTo>
                <a:lnTo>
                  <a:pt x="0" y="5128495"/>
                </a:lnTo>
                <a:lnTo>
                  <a:pt x="5480706" y="5128495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0" y="6350"/>
            <a:ext cx="9137650" cy="6845300"/>
          </a:xfrm>
          <a:custGeom>
            <a:avLst/>
            <a:gdLst/>
            <a:ahLst/>
            <a:cxnLst/>
            <a:rect l="l" t="t" r="r" b="b"/>
            <a:pathLst>
              <a:path w="9137650" h="6845300">
                <a:moveTo>
                  <a:pt x="0" y="0"/>
                </a:moveTo>
                <a:lnTo>
                  <a:pt x="9137650" y="6845300"/>
                </a:lnTo>
              </a:path>
            </a:pathLst>
          </a:custGeom>
          <a:ln w="5031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461759" y="4950616"/>
            <a:ext cx="2682240" cy="1898650"/>
          </a:xfrm>
          <a:custGeom>
            <a:avLst/>
            <a:gdLst/>
            <a:ahLst/>
            <a:cxnLst/>
            <a:rect l="l" t="t" r="r" b="b"/>
            <a:pathLst>
              <a:path w="2682240" h="1898650">
                <a:moveTo>
                  <a:pt x="2682240" y="0"/>
                </a:moveTo>
                <a:lnTo>
                  <a:pt x="0" y="1898493"/>
                </a:lnTo>
              </a:path>
            </a:pathLst>
          </a:custGeom>
          <a:ln w="6109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84530" y="71119"/>
            <a:ext cx="7595870" cy="67868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300470" y="3213100"/>
            <a:ext cx="2016760" cy="368300"/>
          </a:xfrm>
          <a:custGeom>
            <a:avLst/>
            <a:gdLst/>
            <a:ahLst/>
            <a:cxnLst/>
            <a:rect l="l" t="t" r="r" b="b"/>
            <a:pathLst>
              <a:path w="2016759" h="368300">
                <a:moveTo>
                  <a:pt x="0" y="0"/>
                </a:moveTo>
                <a:lnTo>
                  <a:pt x="2016759" y="0"/>
                </a:lnTo>
                <a:lnTo>
                  <a:pt x="201675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300470" y="3213100"/>
            <a:ext cx="2016760" cy="368300"/>
          </a:xfrm>
          <a:custGeom>
            <a:avLst/>
            <a:gdLst/>
            <a:ahLst/>
            <a:cxnLst/>
            <a:rect l="l" t="t" r="r" b="b"/>
            <a:pathLst>
              <a:path w="2016759" h="368300">
                <a:moveTo>
                  <a:pt x="0" y="0"/>
                </a:moveTo>
                <a:lnTo>
                  <a:pt x="2016759" y="0"/>
                </a:lnTo>
                <a:lnTo>
                  <a:pt x="201675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6300470" y="3258820"/>
            <a:ext cx="201676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800" spc="-5" dirty="0">
                <a:solidFill>
                  <a:srgbClr val="000000"/>
                </a:solidFill>
              </a:rPr>
              <a:t>Les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familles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48640"/>
          </a:xfrm>
        </p:spPr>
        <p:txBody>
          <a:bodyPr/>
          <a:p>
            <a:r>
              <a:rPr lang="fr-FR" altLang="en-US"/>
              <a:t>         </a:t>
            </a:r>
            <a:r>
              <a:rPr lang="fr-FR" altLang="en-US">
                <a:hlinkClick r:id="rId1" action="ppaction://hlinkfile"/>
              </a:rPr>
              <a:t>Encore des pistes ?</a:t>
            </a:r>
            <a:endParaRPr lang="fr-F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fr-FR" altLang="en-US" sz="4800"/>
              <a:t>CONCLUSION</a:t>
            </a:r>
            <a:endParaRPr lang="fr-FR" altLang="en-US" sz="48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3"/>
          </p:nvPr>
        </p:nvPicPr>
        <p:blipFill>
          <a:blip r:embed="rId1"/>
          <a:stretch>
            <a:fillRect/>
          </a:stretch>
        </p:blipFill>
        <p:spPr>
          <a:xfrm>
            <a:off x="2165350" y="2134235"/>
            <a:ext cx="397764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9"/>
          <p:cNvSpPr/>
          <p:nvPr/>
        </p:nvSpPr>
        <p:spPr>
          <a:xfrm>
            <a:off x="784225" y="345440"/>
            <a:ext cx="2590800" cy="1752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CONCEVOIR UNE SEQUENCE EN LANGAGE</a:t>
            </a:r>
            <a:endParaRPr lang="fr-FR" altLang="en-US" b="1"/>
          </a:p>
        </p:txBody>
      </p:sp>
      <p:sp>
        <p:nvSpPr>
          <p:cNvPr id="11" name="Oval 10"/>
          <p:cNvSpPr/>
          <p:nvPr/>
        </p:nvSpPr>
        <p:spPr>
          <a:xfrm>
            <a:off x="4770755" y="1282700"/>
            <a:ext cx="2590800" cy="17526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EVALUATIONS </a:t>
            </a:r>
            <a:endParaRPr lang="fr-FR" altLang="en-US" b="1"/>
          </a:p>
          <a:p>
            <a:pPr algn="ctr"/>
            <a:r>
              <a:rPr lang="fr-FR" altLang="en-US"/>
              <a:t>Grilles de suivis</a:t>
            </a:r>
            <a:endParaRPr lang="fr-FR" altLang="en-US"/>
          </a:p>
          <a:p>
            <a:pPr algn="ctr"/>
            <a:r>
              <a:rPr lang="fr-FR" altLang="en-US"/>
              <a:t>Temps d'observations</a:t>
            </a:r>
            <a:endParaRPr lang="fr-FR" altLang="en-US"/>
          </a:p>
        </p:txBody>
      </p:sp>
      <p:sp>
        <p:nvSpPr>
          <p:cNvPr id="12" name="Oval 11"/>
          <p:cNvSpPr/>
          <p:nvPr/>
        </p:nvSpPr>
        <p:spPr>
          <a:xfrm>
            <a:off x="6644005" y="2247900"/>
            <a:ext cx="25908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MEMORISATION </a:t>
            </a:r>
            <a:r>
              <a:rPr lang="fr-FR" altLang="en-US"/>
              <a:t>Affichages, cahier de mots</a:t>
            </a:r>
            <a:endParaRPr lang="fr-FR" altLang="en-US"/>
          </a:p>
          <a:p>
            <a:pPr algn="ctr"/>
            <a:r>
              <a:rPr lang="fr-FR" altLang="en-US"/>
              <a:t>Situations de réemploi.</a:t>
            </a:r>
            <a:endParaRPr lang="fr-FR" altLang="en-US"/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137795" y="2218055"/>
            <a:ext cx="2263775" cy="912495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fr-FR" altLang="en-US"/>
              <a:t>DEFINIR</a:t>
            </a:r>
            <a:endParaRPr lang="fr-FR" altLang="en-US"/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71755" y="4000500"/>
            <a:ext cx="2416810" cy="69342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fr-FR" altLang="en-US"/>
              <a:t>METTRE EN PLACE</a:t>
            </a:r>
            <a:endParaRPr lang="fr-FR" altLang="en-US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71755" y="3035300"/>
            <a:ext cx="2417445" cy="81534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fr-FR" altLang="en-US"/>
              <a:t>PLANIFIER</a:t>
            </a:r>
            <a:endParaRPr lang="fr-FR" alt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935605" y="5249545"/>
            <a:ext cx="6083300" cy="129667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>
              <a:buFont typeface="Arial" panose="020B0604020202020204" pitchFamily="34" charset="0"/>
              <a:buNone/>
            </a:pPr>
            <a:r>
              <a:rPr lang="fr-FR" altLang="en-US" sz="1400"/>
              <a:t>Place et posture de l'enseignant : U</a:t>
            </a:r>
            <a:r>
              <a:rPr lang="fr-FR" altLang="en-US" sz="1400">
                <a:sym typeface="+mn-ea"/>
              </a:rPr>
              <a:t>ne</a:t>
            </a:r>
            <a:r>
              <a:rPr lang="en-US" sz="1400">
                <a:sym typeface="+mn-ea"/>
              </a:rPr>
              <a:t> parole de </a:t>
            </a:r>
            <a:r>
              <a:rPr lang="en-US" sz="1400" b="1">
                <a:sym typeface="+mn-ea"/>
              </a:rPr>
              <a:t>référence modélisante </a:t>
            </a:r>
            <a:r>
              <a:rPr lang="fr-FR" altLang="en-US" sz="1400" b="1">
                <a:sym typeface="+mn-ea"/>
              </a:rPr>
              <a:t>( tuteur de langage),  un </a:t>
            </a:r>
            <a:r>
              <a:rPr lang="en-US" sz="1400" b="1">
                <a:sym typeface="+mn-ea"/>
              </a:rPr>
              <a:t>guidage verbal </a:t>
            </a:r>
            <a:r>
              <a:rPr lang="fr-FR" altLang="en-US" sz="1400">
                <a:sym typeface="+mn-ea"/>
              </a:rPr>
              <a:t>pour </a:t>
            </a:r>
            <a:r>
              <a:rPr lang="en-US" sz="1400">
                <a:sym typeface="+mn-ea"/>
              </a:rPr>
              <a:t>a</a:t>
            </a:r>
            <a:r>
              <a:rPr lang="fr-FR" altLang="en-US" sz="1400">
                <a:sym typeface="+mn-ea"/>
              </a:rPr>
              <a:t>c</a:t>
            </a:r>
            <a:r>
              <a:rPr lang="en-US" sz="1400">
                <a:sym typeface="+mn-ea"/>
              </a:rPr>
              <a:t>c</a:t>
            </a:r>
            <a:r>
              <a:rPr lang="fr-FR" altLang="en-US" sz="1400">
                <a:sym typeface="+mn-ea"/>
              </a:rPr>
              <a:t>o</a:t>
            </a:r>
            <a:r>
              <a:rPr lang="en-US" sz="1400">
                <a:sym typeface="+mn-ea"/>
              </a:rPr>
              <a:t>mpagne</a:t>
            </a:r>
            <a:r>
              <a:rPr lang="fr-FR" altLang="en-US" sz="1400">
                <a:sym typeface="+mn-ea"/>
              </a:rPr>
              <a:t>r</a:t>
            </a:r>
            <a:r>
              <a:rPr lang="en-US" sz="1400">
                <a:sym typeface="+mn-ea"/>
              </a:rPr>
              <a:t> et </a:t>
            </a:r>
            <a:r>
              <a:rPr lang="en-US" sz="1400" b="1">
                <a:sym typeface="+mn-ea"/>
              </a:rPr>
              <a:t>étaye</a:t>
            </a:r>
            <a:r>
              <a:rPr lang="fr-FR" altLang="en-US" sz="1400" b="1">
                <a:sym typeface="+mn-ea"/>
              </a:rPr>
              <a:t>r</a:t>
            </a:r>
            <a:r>
              <a:rPr lang="en-US" sz="1400" b="1">
                <a:sym typeface="+mn-ea"/>
              </a:rPr>
              <a:t> </a:t>
            </a:r>
            <a:r>
              <a:rPr lang="en-US" sz="1400">
                <a:sym typeface="+mn-ea"/>
              </a:rPr>
              <a:t>les productions langagières. </a:t>
            </a:r>
            <a:r>
              <a:rPr lang="fr-FR" altLang="en-US" sz="1400">
                <a:sym typeface="+mn-ea"/>
              </a:rPr>
              <a:t>Il assure la clarté cognitive.</a:t>
            </a:r>
            <a:endParaRPr lang="fr-FR" altLang="en-US" sz="1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fr-FR" altLang="en-US" sz="1400">
                <a:sym typeface="+mn-ea"/>
              </a:rPr>
              <a:t>Il observe et évalue les progrès.</a:t>
            </a:r>
            <a:endParaRPr lang="fr-FR" altLang="en-US" sz="1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1400">
                <a:sym typeface="+mn-ea"/>
              </a:rPr>
              <a:t> </a:t>
            </a:r>
            <a:endParaRPr lang="fr-FR" altLang="en-US" sz="1400"/>
          </a:p>
        </p:txBody>
      </p:sp>
      <p:sp>
        <p:nvSpPr>
          <p:cNvPr id="14" name="Oval 13"/>
          <p:cNvSpPr/>
          <p:nvPr/>
        </p:nvSpPr>
        <p:spPr>
          <a:xfrm>
            <a:off x="2644775" y="159448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CONTENUS :</a:t>
            </a:r>
            <a:endParaRPr lang="fr-FR" altLang="en-US" b="1"/>
          </a:p>
          <a:p>
            <a:pPr algn="ctr"/>
            <a:r>
              <a:rPr lang="fr-FR" altLang="en-US"/>
              <a:t>objectifs langagiers, syntaxiques, lexique, vocabulaire </a:t>
            </a:r>
            <a:endParaRPr lang="fr-FR" altLang="en-US"/>
          </a:p>
        </p:txBody>
      </p:sp>
      <p:sp>
        <p:nvSpPr>
          <p:cNvPr id="18" name="Oval 17"/>
          <p:cNvSpPr/>
          <p:nvPr/>
        </p:nvSpPr>
        <p:spPr>
          <a:xfrm>
            <a:off x="4973955" y="334708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/>
              <a:t>STRUCTURATION</a:t>
            </a:r>
            <a:endParaRPr lang="fr-FR" altLang="en-US"/>
          </a:p>
          <a:p>
            <a:pPr algn="ctr"/>
            <a:r>
              <a:rPr lang="fr-FR" altLang="en-US"/>
              <a:t>Lexique</a:t>
            </a:r>
            <a:endParaRPr lang="fr-FR" altLang="en-US"/>
          </a:p>
          <a:p>
            <a:pPr algn="ctr"/>
            <a:r>
              <a:rPr lang="fr-FR" altLang="en-US"/>
              <a:t>contextualisation </a:t>
            </a:r>
            <a:endParaRPr lang="fr-FR" altLang="en-US"/>
          </a:p>
          <a:p>
            <a:pPr algn="ctr"/>
            <a:r>
              <a:rPr lang="fr-FR" altLang="en-US"/>
              <a:t>Catégorisation</a:t>
            </a:r>
            <a:endParaRPr lang="fr-FR" altLang="en-US"/>
          </a:p>
          <a:p>
            <a:pPr algn="ctr"/>
            <a:r>
              <a:rPr lang="fr-FR" altLang="en-US"/>
              <a:t>Mémorisation</a:t>
            </a:r>
            <a:endParaRPr lang="fr-FR" altLang="en-US"/>
          </a:p>
        </p:txBody>
      </p:sp>
      <p:sp>
        <p:nvSpPr>
          <p:cNvPr id="20" name="Oval 19"/>
          <p:cNvSpPr/>
          <p:nvPr/>
        </p:nvSpPr>
        <p:spPr>
          <a:xfrm>
            <a:off x="2728595" y="334708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/>
              <a:t>SITUATION DECOUVERTE</a:t>
            </a:r>
            <a:endParaRPr lang="fr-FR" altLang="en-US"/>
          </a:p>
          <a:p>
            <a:pPr algn="ctr"/>
            <a:r>
              <a:rPr lang="fr-FR" altLang="en-US"/>
              <a:t>Thème, Projet, Album....</a:t>
            </a:r>
            <a:endParaRPr lang="fr-FR" altLang="en-US"/>
          </a:p>
          <a:p>
            <a:pPr algn="ctr"/>
            <a:r>
              <a:rPr lang="fr-FR" altLang="en-US"/>
              <a:t>Dispositifs </a:t>
            </a:r>
            <a:endParaRPr lang="fr-FR" altLang="en-US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71755" y="4693920"/>
            <a:ext cx="2417445" cy="84328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fr-FR" altLang="en-US"/>
              <a:t>EVALUER LES PROGRES</a:t>
            </a:r>
            <a:endParaRPr lang="fr-FR" altLang="en-US"/>
          </a:p>
        </p:txBody>
      </p:sp>
      <p:sp>
        <p:nvSpPr>
          <p:cNvPr id="22" name="Text Box 21"/>
          <p:cNvSpPr txBox="1"/>
          <p:nvPr/>
        </p:nvSpPr>
        <p:spPr>
          <a:xfrm rot="10800000">
            <a:off x="1495425" y="2499360"/>
            <a:ext cx="734060" cy="1249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fr-FR" altLang="en-US"/>
              <a:t>CYCLE</a:t>
            </a:r>
            <a:endParaRPr lang="fr-FR" altLang="en-US"/>
          </a:p>
          <a:p>
            <a:r>
              <a:rPr lang="fr-FR" altLang="en-US"/>
              <a:t>PAR NIVEAU</a:t>
            </a:r>
            <a:endParaRPr lang="fr-FR" altLang="en-US"/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71755" y="5433060"/>
            <a:ext cx="2416810" cy="774065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fr-FR" altLang="en-US"/>
              <a:t>REAJUSTER/ADAPTER</a:t>
            </a:r>
            <a:endParaRPr lang="fr-FR" altLang="en-US"/>
          </a:p>
        </p:txBody>
      </p:sp>
      <p:sp>
        <p:nvSpPr>
          <p:cNvPr id="24" name="Text Box 23"/>
          <p:cNvSpPr txBox="1"/>
          <p:nvPr/>
        </p:nvSpPr>
        <p:spPr>
          <a:xfrm rot="10800000">
            <a:off x="2028825" y="4474210"/>
            <a:ext cx="459740" cy="1732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fr-FR" altLang="en-US"/>
              <a:t> CLASSE</a:t>
            </a:r>
            <a:endParaRPr lang="fr-F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69" y="690879"/>
            <a:ext cx="8074660" cy="548640"/>
          </a:xfrm>
        </p:spPr>
        <p:txBody>
          <a:bodyPr/>
          <a:p>
            <a:pPr algn="ctr"/>
            <a:r>
              <a:rPr lang="fr-FR" altLang="en-US"/>
              <a:t>Merci de votre attention.</a:t>
            </a:r>
            <a:endParaRPr lang="fr-FR" alt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4035" y="1247140"/>
            <a:ext cx="7901940" cy="4934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097280"/>
          </a:xfrm>
        </p:spPr>
        <p:txBody>
          <a:bodyPr/>
          <a:p>
            <a:br>
              <a:rPr lang="fr-FR">
                <a:latin typeface="Arial" panose="020B0604020202020204"/>
                <a:cs typeface="Arial" panose="020B0604020202020204"/>
              </a:rPr>
            </a:b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11760" y="623570"/>
            <a:ext cx="8783320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sz="2400" spc="-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Quels vecteurs mobiliser pour réussir une séquence d'apprentissage    en langage ?</a:t>
            </a:r>
            <a:endParaRPr lang="fr-FR" sz="2400" spc="-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">
            <a:off x="5020945" y="2794000"/>
            <a:ext cx="4585335" cy="342519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PROGRAMMATIONS</a:t>
            </a:r>
            <a:endParaRPr lang="fr-FR" altLang="en-US" b="1"/>
          </a:p>
          <a:p>
            <a:pPr algn="ctr"/>
            <a:r>
              <a:rPr lang="fr-FR" altLang="en-US">
                <a:sym typeface="+mn-ea"/>
              </a:rPr>
              <a:t>situations de réemploi</a:t>
            </a:r>
            <a:endParaRPr lang="fr-FR" altLang="en-US"/>
          </a:p>
          <a:p>
            <a:pPr algn="ctr"/>
            <a:r>
              <a:rPr lang="fr-FR" altLang="en-US"/>
              <a:t>lexique, littérature de jeunesse, situations langagières </a:t>
            </a:r>
            <a:endParaRPr lang="fr-FR" altLang="en-US"/>
          </a:p>
        </p:txBody>
      </p:sp>
      <p:sp>
        <p:nvSpPr>
          <p:cNvPr id="10" name="Oval 9"/>
          <p:cNvSpPr/>
          <p:nvPr/>
        </p:nvSpPr>
        <p:spPr>
          <a:xfrm>
            <a:off x="783590" y="1342390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CONTENUS :</a:t>
            </a:r>
            <a:endParaRPr lang="fr-FR" altLang="en-US" b="1"/>
          </a:p>
          <a:p>
            <a:pPr algn="ctr"/>
            <a:r>
              <a:rPr lang="fr-FR" altLang="en-US"/>
              <a:t>objectifs langagiers, syntaxiques, lexique, vocabulaire </a:t>
            </a:r>
            <a:endParaRPr lang="fr-FR" altLang="en-US"/>
          </a:p>
        </p:txBody>
      </p:sp>
      <p:sp>
        <p:nvSpPr>
          <p:cNvPr id="9" name="Isosceles Triangle 8"/>
          <p:cNvSpPr/>
          <p:nvPr/>
        </p:nvSpPr>
        <p:spPr>
          <a:xfrm rot="21360000">
            <a:off x="-544830" y="2974340"/>
            <a:ext cx="4061460" cy="306451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r>
              <a:rPr lang="fr-FR" altLang="en-US">
                <a:sym typeface="+mn-ea"/>
              </a:rPr>
              <a:t>ENTREE : </a:t>
            </a:r>
            <a:r>
              <a:rPr lang="fr-FR" altLang="en-US" b="1">
                <a:sym typeface="+mn-ea"/>
              </a:rPr>
              <a:t>situation d'observation, découverte et prise de conscience</a:t>
            </a:r>
            <a:endParaRPr lang="fr-FR" altLang="en-US" b="1">
              <a:sym typeface="+mn-ea"/>
            </a:endParaRPr>
          </a:p>
          <a:p>
            <a:pPr lvl="0" algn="ctr"/>
            <a:r>
              <a:rPr lang="fr-FR" altLang="en-US">
                <a:sym typeface="+mn-ea"/>
              </a:rPr>
              <a:t>Dispositifs à définir</a:t>
            </a:r>
            <a:endParaRPr lang="fr-FR" altLang="en-US">
              <a:sym typeface="+mn-ea"/>
            </a:endParaRPr>
          </a:p>
          <a:p>
            <a:pPr lvl="0" algn="ctr"/>
            <a:endParaRPr lang="fr-FR" altLang="en-US">
              <a:sym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4115" y="1264285"/>
            <a:ext cx="2590800" cy="17526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EVALUATIONS </a:t>
            </a:r>
            <a:r>
              <a:rPr lang="fr-FR" altLang="en-US"/>
              <a:t>DES ACQUIS SUIVIS</a:t>
            </a:r>
            <a:endParaRPr lang="fr-FR" altLang="en-US"/>
          </a:p>
        </p:txBody>
      </p:sp>
      <p:sp>
        <p:nvSpPr>
          <p:cNvPr id="13" name="Isosceles Triangle 12"/>
          <p:cNvSpPr/>
          <p:nvPr/>
        </p:nvSpPr>
        <p:spPr>
          <a:xfrm rot="1380000">
            <a:off x="2707640" y="2590165"/>
            <a:ext cx="4061460" cy="306451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>
                <a:sym typeface="+mn-ea"/>
              </a:rPr>
              <a:t>STRUCTURATION</a:t>
            </a:r>
            <a:r>
              <a:rPr lang="fr-FR" altLang="en-US">
                <a:sym typeface="+mn-ea"/>
              </a:rPr>
              <a:t> du lexique, </a:t>
            </a:r>
            <a:r>
              <a:rPr lang="fr-FR" altLang="en-US" b="1">
                <a:sym typeface="+mn-ea"/>
              </a:rPr>
              <a:t>mobilisation</a:t>
            </a:r>
            <a:r>
              <a:rPr lang="fr-FR" altLang="en-US">
                <a:sym typeface="+mn-ea"/>
              </a:rPr>
              <a:t> en contexte</a:t>
            </a:r>
            <a:endParaRPr lang="fr-FR" altLang="en-US"/>
          </a:p>
          <a:p>
            <a:pPr algn="ctr"/>
            <a:r>
              <a:rPr lang="fr-FR" altLang="en-US">
                <a:sym typeface="+mn-ea"/>
              </a:rPr>
              <a:t>Dispositifs à définir</a:t>
            </a:r>
            <a:endParaRPr lang="fr-FR" altLang="en-US"/>
          </a:p>
          <a:p>
            <a:pPr algn="ctr"/>
            <a:endParaRPr lang="fr-FR" altLang="en-US" b="1"/>
          </a:p>
        </p:txBody>
      </p:sp>
      <p:sp>
        <p:nvSpPr>
          <p:cNvPr id="12" name="Oval 11"/>
          <p:cNvSpPr/>
          <p:nvPr/>
        </p:nvSpPr>
        <p:spPr>
          <a:xfrm>
            <a:off x="6304915" y="167576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MEMORISATION </a:t>
            </a:r>
            <a:r>
              <a:rPr lang="fr-FR" altLang="en-US"/>
              <a:t>ARCHIVAGE</a:t>
            </a:r>
            <a:endParaRPr lang="fr-FR" altLang="en-US"/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402590" y="3094990"/>
            <a:ext cx="2263775" cy="912495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/>
              <a:t>Compréhension en</a:t>
            </a:r>
            <a:endParaRPr lang="fr-FR" altLang="en-US"/>
          </a:p>
          <a:p>
            <a:pPr algn="ctr"/>
            <a:r>
              <a:rPr lang="fr-FR" altLang="en-US"/>
              <a:t> réception</a:t>
            </a:r>
            <a:endParaRPr lang="fr-FR" altLang="en-US"/>
          </a:p>
          <a:p>
            <a:pPr algn="ctr"/>
            <a:r>
              <a:rPr lang="fr-FR" altLang="en-US"/>
              <a:t>vocabulaire passif</a:t>
            </a:r>
            <a:endParaRPr lang="fr-FR" altLang="en-US"/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3374390" y="3016885"/>
            <a:ext cx="2573020" cy="84328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/>
              <a:t>Compréhension en</a:t>
            </a:r>
            <a:endParaRPr lang="fr-FR" altLang="en-US"/>
          </a:p>
          <a:p>
            <a:pPr algn="ctr"/>
            <a:r>
              <a:rPr lang="fr-FR" altLang="en-US"/>
              <a:t> production</a:t>
            </a:r>
            <a:endParaRPr lang="fr-FR" altLang="en-US"/>
          </a:p>
          <a:p>
            <a:pPr algn="ctr"/>
            <a:r>
              <a:rPr lang="fr-FR" altLang="en-US"/>
              <a:t>Vocabulaire actif</a:t>
            </a:r>
            <a:endParaRPr lang="fr-FR" altLang="en-US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6304915" y="3537585"/>
            <a:ext cx="2573020" cy="84328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/>
              <a:t>Compréhension en</a:t>
            </a:r>
            <a:endParaRPr lang="fr-FR" altLang="en-US"/>
          </a:p>
          <a:p>
            <a:pPr algn="ctr"/>
            <a:r>
              <a:rPr lang="fr-FR" altLang="en-US"/>
              <a:t> production</a:t>
            </a:r>
            <a:endParaRPr lang="fr-FR" altLang="en-US"/>
          </a:p>
          <a:p>
            <a:pPr algn="ctr"/>
            <a:r>
              <a:rPr lang="fr-FR" altLang="en-US"/>
              <a:t>Vocabulaire actif</a:t>
            </a:r>
            <a:endParaRPr lang="fr-FR" alt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402590" y="6066155"/>
            <a:ext cx="8153400" cy="7620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>
              <a:buFont typeface="Arial" panose="020B0604020202020204" pitchFamily="34" charset="0"/>
              <a:buNone/>
            </a:pPr>
            <a:r>
              <a:rPr lang="fr-FR" altLang="en-US" sz="1400"/>
              <a:t>Place et posture de l'enseignant : U</a:t>
            </a:r>
            <a:r>
              <a:rPr lang="fr-FR" altLang="en-US" sz="1400">
                <a:sym typeface="+mn-ea"/>
              </a:rPr>
              <a:t>ne</a:t>
            </a:r>
            <a:r>
              <a:rPr lang="en-US" sz="1400">
                <a:sym typeface="+mn-ea"/>
              </a:rPr>
              <a:t> parole de </a:t>
            </a:r>
            <a:r>
              <a:rPr lang="en-US" sz="1400" b="1">
                <a:sym typeface="+mn-ea"/>
              </a:rPr>
              <a:t>référence modélisante </a:t>
            </a:r>
            <a:r>
              <a:rPr lang="fr-FR" altLang="en-US" sz="1400" b="1">
                <a:sym typeface="+mn-ea"/>
              </a:rPr>
              <a:t>( tuteur de langage),  un </a:t>
            </a:r>
            <a:r>
              <a:rPr lang="en-US" sz="1400" b="1">
                <a:sym typeface="+mn-ea"/>
              </a:rPr>
              <a:t>guidage verbal </a:t>
            </a:r>
            <a:r>
              <a:rPr lang="fr-FR" altLang="en-US" sz="1400">
                <a:sym typeface="+mn-ea"/>
              </a:rPr>
              <a:t>pour </a:t>
            </a:r>
            <a:r>
              <a:rPr lang="en-US" sz="1400">
                <a:sym typeface="+mn-ea"/>
              </a:rPr>
              <a:t>a</a:t>
            </a:r>
            <a:r>
              <a:rPr lang="fr-FR" altLang="en-US" sz="1400">
                <a:sym typeface="+mn-ea"/>
              </a:rPr>
              <a:t>c</a:t>
            </a:r>
            <a:r>
              <a:rPr lang="en-US" sz="1400">
                <a:sym typeface="+mn-ea"/>
              </a:rPr>
              <a:t>c</a:t>
            </a:r>
            <a:r>
              <a:rPr lang="fr-FR" altLang="en-US" sz="1400">
                <a:sym typeface="+mn-ea"/>
              </a:rPr>
              <a:t>o</a:t>
            </a:r>
            <a:r>
              <a:rPr lang="en-US" sz="1400">
                <a:sym typeface="+mn-ea"/>
              </a:rPr>
              <a:t>mpagne</a:t>
            </a:r>
            <a:r>
              <a:rPr lang="fr-FR" altLang="en-US" sz="1400">
                <a:sym typeface="+mn-ea"/>
              </a:rPr>
              <a:t>r</a:t>
            </a:r>
            <a:r>
              <a:rPr lang="en-US" sz="1400">
                <a:sym typeface="+mn-ea"/>
              </a:rPr>
              <a:t> et </a:t>
            </a:r>
            <a:r>
              <a:rPr lang="en-US" sz="1400" b="1">
                <a:sym typeface="+mn-ea"/>
              </a:rPr>
              <a:t>étaye</a:t>
            </a:r>
            <a:r>
              <a:rPr lang="fr-FR" altLang="en-US" sz="1400" b="1">
                <a:sym typeface="+mn-ea"/>
              </a:rPr>
              <a:t>r</a:t>
            </a:r>
            <a:r>
              <a:rPr lang="en-US" sz="1400" b="1">
                <a:sym typeface="+mn-ea"/>
              </a:rPr>
              <a:t> </a:t>
            </a:r>
            <a:r>
              <a:rPr lang="en-US" sz="1400">
                <a:sym typeface="+mn-ea"/>
              </a:rPr>
              <a:t>les productions langagières. </a:t>
            </a:r>
            <a:r>
              <a:rPr lang="fr-FR" altLang="en-US" sz="1400">
                <a:sym typeface="+mn-ea"/>
              </a:rPr>
              <a:t>Il assure la clarté cognitive.</a:t>
            </a:r>
            <a:endParaRPr lang="fr-FR" altLang="en-US" sz="1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1400">
                <a:sym typeface="+mn-ea"/>
              </a:rPr>
              <a:t> </a:t>
            </a:r>
            <a:endParaRPr lang="fr-FR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55" y="1089660"/>
            <a:ext cx="8424545" cy="304800"/>
          </a:xfrm>
        </p:spPr>
        <p:txBody>
          <a:bodyPr wrap="square"/>
          <a:p>
            <a:r>
              <a:rPr sz="2000">
                <a:solidFill>
                  <a:schemeClr val="tx1"/>
                </a:solidFill>
                <a:sym typeface="+mn-ea"/>
              </a:rPr>
              <a:t>Lexique ou vocabulaire ?</a:t>
            </a:r>
            <a:endParaRPr lang="fr-FR" sz="20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2" name="object 72"/>
          <p:cNvSpPr txBox="1">
            <a:spLocks noGrp="1"/>
          </p:cNvSpPr>
          <p:nvPr/>
        </p:nvSpPr>
        <p:spPr>
          <a:xfrm>
            <a:off x="337819" y="694689"/>
            <a:ext cx="755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1 La nécessité d'un apprentissage structuré du vocabulaire</a:t>
            </a:r>
            <a:endParaRPr sz="2000" spc="-10" dirty="0"/>
          </a:p>
        </p:txBody>
      </p:sp>
      <p:sp>
        <p:nvSpPr>
          <p:cNvPr id="5" name="Subtitle 4"/>
          <p:cNvSpPr/>
          <p:nvPr>
            <p:ph type="subTitle" idx="4"/>
          </p:nvPr>
        </p:nvSpPr>
        <p:spPr>
          <a:xfrm>
            <a:off x="169545" y="1544955"/>
            <a:ext cx="8305165" cy="6037580"/>
          </a:xfrm>
        </p:spPr>
        <p:txBody>
          <a:bodyPr wrap="square"/>
          <a:p>
            <a:r>
              <a:rPr sz="1800">
                <a:sym typeface="+mn-ea"/>
              </a:rPr>
              <a:t>Le lexique : ensemble des mots d’une langue.</a:t>
            </a:r>
            <a:br>
              <a:rPr sz="1800">
                <a:latin typeface="Arial" panose="020B0604020202020204"/>
                <a:cs typeface="Arial" panose="020B0604020202020204"/>
                <a:sym typeface="+mn-ea"/>
              </a:rPr>
            </a:br>
            <a:r>
              <a:rPr sz="1800">
                <a:sym typeface="+mn-ea"/>
              </a:rPr>
              <a:t>-Le vocabulaire : ensemble des mots employés par une personn</a:t>
            </a:r>
            <a:r>
              <a:rPr lang="fr-FR" sz="1800">
                <a:sym typeface="+mn-ea"/>
              </a:rPr>
              <a:t>e.</a:t>
            </a:r>
            <a:br>
              <a:rPr sz="1800">
                <a:sym typeface="+mn-ea"/>
              </a:rPr>
            </a:br>
            <a:endParaRPr sz="1800">
              <a:sym typeface="+mn-ea"/>
            </a:endParaRPr>
          </a:p>
          <a:p>
            <a:r>
              <a:rPr sz="1800">
                <a:sym typeface="+mn-ea"/>
              </a:rPr>
              <a:t>L</a:t>
            </a:r>
            <a:r>
              <a:rPr lang="fr-FR" sz="1800">
                <a:sym typeface="+mn-ea"/>
              </a:rPr>
              <a:t>e vo</a:t>
            </a:r>
            <a:r>
              <a:rPr sz="1800">
                <a:sym typeface="+mn-ea"/>
              </a:rPr>
              <a:t>cabulaire est l’ensemble de mot à comprendre </a:t>
            </a:r>
            <a:r>
              <a:rPr lang="fr-FR" sz="1800">
                <a:sym typeface="+mn-ea"/>
              </a:rPr>
              <a:t>(</a:t>
            </a:r>
            <a:r>
              <a:rPr sz="1800">
                <a:sym typeface="+mn-ea"/>
              </a:rPr>
              <a:t> vocabulaire </a:t>
            </a:r>
            <a:endParaRPr sz="1800">
              <a:sym typeface="+mn-ea"/>
            </a:endParaRPr>
          </a:p>
          <a:p>
            <a:r>
              <a:rPr sz="1800">
                <a:sym typeface="+mn-ea"/>
              </a:rPr>
              <a:t>passif) et/ou à mobiliser à bon escient ( vocabulaire actif) dans des situations d’énonciations variées.</a:t>
            </a:r>
            <a:br>
              <a:rPr sz="1800">
                <a:sym typeface="+mn-ea"/>
              </a:rPr>
            </a:br>
            <a:endParaRPr sz="1800">
              <a:latin typeface="Arial" panose="020B0604020202020204"/>
              <a:cs typeface="Arial" panose="020B0604020202020204"/>
              <a:sym typeface="+mn-ea"/>
            </a:endParaRPr>
          </a:p>
          <a:p>
            <a:r>
              <a:rPr lang="en-US" sz="1800">
                <a:sym typeface="+mn-ea"/>
              </a:rPr>
              <a:t>Le lexique se trouve au carrefour d’autres secteurs : </a:t>
            </a: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la phonologie pour la prononciation, </a:t>
            </a: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la morphologie pour la formation des mots, </a:t>
            </a: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la sémantique pour le sens de mots, </a:t>
            </a: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la syntaxe pour les catégories syntaxiques et fonctionnelles. </a:t>
            </a:r>
            <a:endParaRPr lang="en-US" sz="1800"/>
          </a:p>
          <a:p>
            <a:endParaRPr lang="en-US" sz="1800"/>
          </a:p>
          <a:p>
            <a:r>
              <a:rPr lang="fr-FR" altLang="en-US" sz="1800">
                <a:sym typeface="+mn-ea"/>
              </a:rPr>
              <a:t>Un</a:t>
            </a:r>
            <a:r>
              <a:rPr lang="en-US" sz="1800">
                <a:sym typeface="+mn-ea"/>
              </a:rPr>
              <a:t> mot n’est jamais isolé, il prend son sens par rapport à d’autres mots avec lesquels il entretient de relations de sens (homonymes, synonymes, antonymes) et des relations hiérarchiques (termes génériques). </a:t>
            </a:r>
            <a:endParaRPr lang="en-US" sz="1800"/>
          </a:p>
          <a:p>
            <a:r>
              <a:rPr lang="en-US" sz="1800">
                <a:sym typeface="+mn-ea"/>
              </a:rPr>
              <a:t>Les activités de catégorisation en fonction de différents critères constituent donc une dimension fondamentale de l’apprentissage. </a:t>
            </a:r>
            <a:endParaRPr lang="en-US" sz="1800"/>
          </a:p>
          <a:p>
            <a:r>
              <a:rPr lang="en-US" sz="1800">
                <a:sym typeface="+mn-ea"/>
              </a:rPr>
              <a:t> </a:t>
            </a:r>
            <a:endParaRPr lang="en-US" sz="1800"/>
          </a:p>
          <a:p>
            <a:endParaRPr sz="1800">
              <a:latin typeface="Arial" panose="020B0604020202020204"/>
              <a:cs typeface="Arial" panose="020B0604020202020204"/>
            </a:endParaRPr>
          </a:p>
          <a:p>
            <a:br>
              <a:rPr>
                <a:latin typeface="Arial" panose="020B0604020202020204"/>
                <a:cs typeface="Arial" panose="020B0604020202020204"/>
                <a:sym typeface="+mn-ea"/>
              </a:rPr>
            </a:b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65900" y="999490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CONTENUS </a:t>
            </a:r>
            <a:r>
              <a:rPr lang="fr-FR" altLang="en-US"/>
              <a:t>:</a:t>
            </a:r>
            <a:endParaRPr lang="fr-FR" altLang="en-US"/>
          </a:p>
          <a:p>
            <a:pPr algn="ctr"/>
            <a:r>
              <a:rPr lang="fr-FR" altLang="en-US"/>
              <a:t>objectifs langagiers, syntaxiques, lexique, vocabulaire </a:t>
            </a:r>
            <a:endParaRPr lang="fr-F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Catégorisation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9395" y="1577340"/>
            <a:ext cx="7657465" cy="4915535"/>
          </a:xfrm>
          <a:prstGeom prst="rect">
            <a:avLst/>
          </a:prstGeom>
        </p:spPr>
      </p:pic>
      <p:sp>
        <p:nvSpPr>
          <p:cNvPr id="72" name="object 72"/>
          <p:cNvSpPr txBox="1">
            <a:spLocks noGrp="1"/>
          </p:cNvSpPr>
          <p:nvPr/>
        </p:nvSpPr>
        <p:spPr>
          <a:xfrm>
            <a:off x="337819" y="694689"/>
            <a:ext cx="755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1 La nécessité d'un apprentissage structuré du vocabulaire</a:t>
            </a:r>
            <a:endParaRPr sz="2000" spc="-10" dirty="0"/>
          </a:p>
        </p:txBody>
      </p:sp>
      <p:sp>
        <p:nvSpPr>
          <p:cNvPr id="7" name="Text Box 6"/>
          <p:cNvSpPr txBox="1"/>
          <p:nvPr/>
        </p:nvSpPr>
        <p:spPr>
          <a:xfrm>
            <a:off x="241935" y="601980"/>
            <a:ext cx="8742680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defTabSz="-635">
              <a:lnSpc>
                <a:spcPct val="100000"/>
              </a:lnSpc>
              <a:buSzPct val="80000"/>
              <a:buFont typeface="Wingdings" panose="05000000000000000000"/>
              <a:buNone/>
              <a:tabLst>
                <a:tab pos="365760" algn="l"/>
              </a:tabLst>
            </a:pPr>
            <a:r>
              <a:rPr lang="fr-FR">
                <a:latin typeface="Arial" panose="020B0604020202020204"/>
                <a:cs typeface="Arial" panose="020B0604020202020204"/>
                <a:sym typeface="+mn-ea"/>
              </a:rPr>
              <a:t> </a:t>
            </a:r>
            <a:endParaRPr lang="fr-FR">
              <a:latin typeface="Arial" panose="020B0604020202020204"/>
              <a:cs typeface="Arial" panose="020B0604020202020204"/>
              <a:sym typeface="+mn-ea"/>
            </a:endParaRPr>
          </a:p>
          <a:p>
            <a:pPr marL="12700" indent="0" defTabSz="-635">
              <a:lnSpc>
                <a:spcPct val="100000"/>
              </a:lnSpc>
              <a:buSzPct val="80000"/>
              <a:buFont typeface="Wingdings" panose="05000000000000000000"/>
              <a:buNone/>
              <a:tabLst>
                <a:tab pos="365760" algn="l"/>
              </a:tabLst>
            </a:pPr>
            <a:r>
              <a:rPr>
                <a:latin typeface="Arial" panose="020B0604020202020204"/>
                <a:cs typeface="Arial" panose="020B0604020202020204"/>
                <a:sym typeface="+mn-ea"/>
              </a:rPr>
              <a:t>Les propriétés du vocabulaire</a:t>
            </a:r>
            <a:endParaRPr>
              <a:latin typeface="Arial" panose="020B0604020202020204"/>
              <a:cs typeface="Arial" panose="020B0604020202020204"/>
            </a:endParaRPr>
          </a:p>
          <a:p>
            <a:pPr marL="12700" indent="0" defTabSz="-635">
              <a:lnSpc>
                <a:spcPct val="100000"/>
              </a:lnSpc>
              <a:buSzPct val="80000"/>
              <a:buFont typeface="Wingdings" panose="05000000000000000000"/>
              <a:buNone/>
              <a:tabLst>
                <a:tab pos="365760" algn="l"/>
              </a:tabLst>
            </a:pPr>
            <a:r>
              <a:rPr lang="en-US">
                <a:sym typeface="+mn-ea"/>
              </a:rPr>
              <a:t> </a:t>
            </a:r>
            <a:r>
              <a:rPr lang="fr-FR" altLang="en-US">
                <a:sym typeface="+mn-ea"/>
              </a:rPr>
              <a:t>- domaine sémantique                             Les relations de sens :       </a:t>
            </a:r>
            <a:r>
              <a:rPr lang="en-US">
                <a:sym typeface="+mn-ea"/>
              </a:rPr>
              <a:t>-La polysémie</a:t>
            </a:r>
            <a:endParaRPr lang="en-US"/>
          </a:p>
          <a:p>
            <a:pPr marL="12700" indent="0" defTabSz="-635">
              <a:lnSpc>
                <a:spcPct val="100000"/>
              </a:lnSpc>
              <a:buSzPct val="80000"/>
              <a:buFont typeface="Wingdings" panose="05000000000000000000"/>
              <a:buNone/>
              <a:tabLst>
                <a:tab pos="365760" algn="l"/>
              </a:tabLst>
            </a:pPr>
            <a:r>
              <a:rPr lang="en-US">
                <a:sym typeface="+mn-ea"/>
              </a:rPr>
              <a:t>                                                                                                                     -La synonymie</a:t>
            </a:r>
            <a:endParaRPr lang="fr-FR" altLang="en-US">
              <a:sym typeface="+mn-ea"/>
            </a:endParaRPr>
          </a:p>
          <a:p>
            <a:pPr marL="12700" indent="0" defTabSz="-635">
              <a:lnSpc>
                <a:spcPct val="100000"/>
              </a:lnSpc>
              <a:buSzPct val="80000"/>
              <a:buFont typeface="Wingdings" panose="05000000000000000000"/>
              <a:buNone/>
              <a:tabLst>
                <a:tab pos="365760" algn="l"/>
              </a:tabLst>
            </a:pPr>
            <a:r>
              <a:rPr lang="en-US">
                <a:sym typeface="+mn-ea"/>
              </a:rPr>
              <a:t>                                                                                                                     -L’antonymie</a:t>
            </a:r>
            <a:endParaRPr lang="en-US"/>
          </a:p>
          <a:p>
            <a:pPr marL="12700" indent="0" defTabSz="-635">
              <a:lnSpc>
                <a:spcPct val="100000"/>
              </a:lnSpc>
              <a:buSzPct val="80000"/>
              <a:buFont typeface="Wingdings" panose="05000000000000000000"/>
              <a:buNone/>
              <a:tabLst>
                <a:tab pos="365760" algn="l"/>
              </a:tabLst>
            </a:pPr>
            <a:r>
              <a:rPr lang="en-US">
                <a:sym typeface="+mn-ea"/>
              </a:rPr>
              <a:t>                                                                                                                     -L’homonymie</a:t>
            </a:r>
            <a:endParaRPr lang="en-US"/>
          </a:p>
          <a:p>
            <a:pPr marL="12700" indent="0" defTabSz="-635">
              <a:lnSpc>
                <a:spcPct val="100000"/>
              </a:lnSpc>
              <a:buSzPct val="80000"/>
              <a:buFont typeface="Wingdings" panose="05000000000000000000"/>
              <a:buNone/>
              <a:tabLst>
                <a:tab pos="365760" algn="l"/>
              </a:tabLst>
            </a:pPr>
            <a:r>
              <a:rPr lang="fr-FR" altLang="en-US">
                <a:sym typeface="+mn-ea"/>
              </a:rPr>
              <a:t>                                                                                                                     - </a:t>
            </a:r>
            <a:r>
              <a:rPr lang="en-US">
                <a:sym typeface="+mn-ea"/>
              </a:rPr>
              <a:t>L’hyperonymie</a:t>
            </a:r>
            <a:r>
              <a:rPr lang="fr-FR" altLang="en-US">
                <a:sym typeface="+mn-ea"/>
              </a:rPr>
              <a:t>/ hypo                </a:t>
            </a: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144260" y="340296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/>
              <a:t>CONTENUS :</a:t>
            </a:r>
            <a:endParaRPr lang="fr-FR" altLang="en-US"/>
          </a:p>
          <a:p>
            <a:pPr algn="ctr"/>
            <a:r>
              <a:rPr lang="fr-FR" altLang="en-US"/>
              <a:t>objectifs langagiers, syntaxiques, lexique, vocabulaire </a:t>
            </a:r>
            <a:endParaRPr lang="fr-F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38455" y="1142365"/>
            <a:ext cx="8406765" cy="5488940"/>
          </a:xfrm>
        </p:spPr>
        <p:txBody>
          <a:bodyPr wrap="square"/>
          <a:p>
            <a:r>
              <a:rPr lang="fr-FR" altLang="en-US" b="1">
                <a:sym typeface="+mn-ea"/>
              </a:rPr>
              <a:t>L</a:t>
            </a:r>
            <a:r>
              <a:rPr lang="en-US" b="1">
                <a:sym typeface="+mn-ea"/>
              </a:rPr>
              <a:t>es  mots  à travailler :</a:t>
            </a:r>
            <a:endParaRPr lang="en-US" b="1"/>
          </a:p>
          <a:p>
            <a:r>
              <a:rPr lang="en-US"/>
              <a:t>                                                                                         </a:t>
            </a:r>
            <a:r>
              <a:rPr lang="en-US" i="1">
                <a:solidFill>
                  <a:srgbClr val="92D050"/>
                </a:solidFill>
              </a:rPr>
              <a:t>                              </a:t>
            </a:r>
            <a:r>
              <a:rPr lang="fr-FR" altLang="en-US" i="1">
                <a:solidFill>
                  <a:srgbClr val="92D050"/>
                </a:solidFill>
              </a:rPr>
              <a:t>documents corpus</a:t>
            </a:r>
            <a:endParaRPr lang="fr-FR" altLang="en-US" i="1">
              <a:solidFill>
                <a:srgbClr val="92D050"/>
              </a:solidFill>
            </a:endParaRPr>
          </a:p>
          <a:p>
            <a:r>
              <a:rPr lang="en-US">
                <a:sym typeface="+mn-ea"/>
              </a:rPr>
              <a:t>-les plus fréquents</a:t>
            </a:r>
            <a:endParaRPr lang="en-US"/>
          </a:p>
          <a:p>
            <a:r>
              <a:rPr lang="en-US">
                <a:sym typeface="+mn-ea"/>
              </a:rPr>
              <a:t>-les mots techniques (vocabulaire   spécialisé)</a:t>
            </a:r>
            <a:endParaRPr lang="en-US"/>
          </a:p>
          <a:p>
            <a:r>
              <a:rPr lang="en-US">
                <a:sym typeface="+mn-ea"/>
              </a:rPr>
              <a:t>-les mots  plus  rares en  lien  avec la  littérature  (sens fortement contextualisé).</a:t>
            </a:r>
            <a:endParaRPr lang="en-US"/>
          </a:p>
          <a:p>
            <a:r>
              <a:rPr lang="en-US">
                <a:sym typeface="+mn-ea"/>
              </a:rPr>
              <a:t>-ne pas se concentrer exclusivement sur les noms mais explorer aussi les verbes et les adjectifs.</a:t>
            </a:r>
            <a:endParaRPr lang="en-US"/>
          </a:p>
          <a:p>
            <a:endParaRPr lang="en-US"/>
          </a:p>
          <a:p>
            <a:r>
              <a:rPr lang="en-US" b="1">
                <a:sym typeface="+mn-ea"/>
              </a:rPr>
              <a:t>Différentes  entrées possibles</a:t>
            </a:r>
            <a:endParaRPr lang="en-US" b="1">
              <a:sym typeface="+mn-ea"/>
            </a:endParaRPr>
          </a:p>
          <a:p>
            <a:r>
              <a:rPr lang="en-US">
                <a:sym typeface="+mn-ea"/>
              </a:rPr>
              <a:t>-Les activités de classe : visites, sorties… (Champ lexical)</a:t>
            </a:r>
            <a:endParaRPr lang="en-US"/>
          </a:p>
          <a:p>
            <a:endParaRPr lang="en-US"/>
          </a:p>
          <a:p>
            <a:r>
              <a:rPr lang="en-US">
                <a:sym typeface="+mn-ea"/>
              </a:rPr>
              <a:t>-Les différentes matières enseignées à l’école (vocabulaire   spécifique).</a:t>
            </a:r>
            <a:endParaRPr lang="en-US"/>
          </a:p>
          <a:p>
            <a:endParaRPr lang="en-US"/>
          </a:p>
          <a:p>
            <a:r>
              <a:rPr lang="en-US">
                <a:sym typeface="+mn-ea"/>
              </a:rPr>
              <a:t>-La littérature  </a:t>
            </a:r>
            <a:r>
              <a:rPr lang="fr-FR" altLang="en-US">
                <a:sym typeface="+mn-ea"/>
              </a:rPr>
              <a:t>de jeunesse </a:t>
            </a:r>
            <a:r>
              <a:rPr lang="en-US">
                <a:sym typeface="+mn-ea"/>
              </a:rPr>
              <a:t>(apport lexical  important)</a:t>
            </a:r>
            <a:endParaRPr lang="en-US"/>
          </a:p>
          <a:p>
            <a:endParaRPr lang="en-US"/>
          </a:p>
          <a:p>
            <a:r>
              <a:rPr lang="en-US" b="1">
                <a:sym typeface="+mn-ea"/>
              </a:rPr>
              <a:t>Le sens des mots abstraits   :</a:t>
            </a:r>
            <a:endParaRPr lang="en-US"/>
          </a:p>
          <a:p>
            <a:r>
              <a:rPr lang="en-US">
                <a:sym typeface="+mn-ea"/>
              </a:rPr>
              <a:t>Champ lexical des émotions et des sentiments</a:t>
            </a:r>
            <a:r>
              <a:rPr lang="fr-FR" altLang="en-US">
                <a:sym typeface="+mn-ea"/>
              </a:rPr>
              <a:t>.</a:t>
            </a:r>
            <a:endParaRPr lang="fr-FR" altLang="en-US">
              <a:sym typeface="+mn-ea"/>
            </a:endParaRPr>
          </a:p>
          <a:p>
            <a:pPr lvl="2"/>
            <a:r>
              <a:rPr lang="en-US">
                <a:sym typeface="+mn-ea"/>
              </a:rPr>
              <a:t>Emotion : notion d’immédiateté.</a:t>
            </a:r>
            <a:endParaRPr lang="en-US"/>
          </a:p>
          <a:p>
            <a:pPr lvl="2"/>
            <a:r>
              <a:rPr lang="en-US">
                <a:sym typeface="+mn-ea"/>
              </a:rPr>
              <a:t>Sentiment : il perdure.</a:t>
            </a:r>
            <a:endParaRPr lang="en-US"/>
          </a:p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49620" y="4752975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CONTENUS </a:t>
            </a:r>
            <a:r>
              <a:rPr lang="fr-FR" altLang="en-US"/>
              <a:t>:</a:t>
            </a:r>
            <a:endParaRPr lang="fr-FR" altLang="en-US"/>
          </a:p>
          <a:p>
            <a:pPr algn="ctr"/>
            <a:r>
              <a:rPr lang="fr-FR" altLang="en-US"/>
              <a:t>objectifs langagiers, syntaxiques, lexique, vocabulaire </a:t>
            </a:r>
            <a:endParaRPr lang="fr-FR" altLang="en-US"/>
          </a:p>
        </p:txBody>
      </p:sp>
      <p:sp>
        <p:nvSpPr>
          <p:cNvPr id="4" name="object 72"/>
          <p:cNvSpPr txBox="1">
            <a:spLocks noGrp="1"/>
          </p:cNvSpPr>
          <p:nvPr/>
        </p:nvSpPr>
        <p:spPr>
          <a:xfrm>
            <a:off x="337819" y="694689"/>
            <a:ext cx="755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1 La nécessité d'un apprentissage structuré du vocabulaire</a:t>
            </a:r>
            <a:endParaRPr sz="2000"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" name="object 72"/>
          <p:cNvSpPr txBox="1">
            <a:spLocks noGrp="1"/>
          </p:cNvSpPr>
          <p:nvPr/>
        </p:nvSpPr>
        <p:spPr>
          <a:xfrm>
            <a:off x="152400" y="535305"/>
            <a:ext cx="86480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2 Enseigner le vocabulaire  :   Des ressources pour une méthodologie</a:t>
            </a:r>
            <a:endParaRPr sz="2000" spc="-10" dirty="0"/>
          </a:p>
        </p:txBody>
      </p:sp>
      <p:pic>
        <p:nvPicPr>
          <p:cNvPr id="4" name="Content Placeholder 3" descr="methodologie séquenc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74750" y="1008380"/>
            <a:ext cx="5585460" cy="5558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74040" y="1181735"/>
            <a:ext cx="7782560" cy="5488940"/>
          </a:xfrm>
        </p:spPr>
        <p:txBody>
          <a:bodyPr wrap="square"/>
          <a:p>
            <a:endParaRPr lang="en-US"/>
          </a:p>
          <a:p>
            <a:r>
              <a:rPr lang="fr-FR" altLang="en-US"/>
              <a:t>Pour un a</a:t>
            </a:r>
            <a:r>
              <a:rPr lang="en-US"/>
              <a:t>pprentissage  </a:t>
            </a:r>
            <a:r>
              <a:rPr lang="fr-FR" altLang="en-US"/>
              <a:t>“</a:t>
            </a:r>
            <a:r>
              <a:rPr lang="en-US"/>
              <a:t>explicite</a:t>
            </a:r>
            <a:r>
              <a:rPr lang="fr-FR" altLang="en-US"/>
              <a:t>”</a:t>
            </a:r>
            <a:r>
              <a:rPr lang="en-US"/>
              <a:t>.</a:t>
            </a:r>
            <a:endParaRPr lang="en-US"/>
          </a:p>
          <a:p>
            <a:r>
              <a:rPr lang="fr-FR" altLang="en-US"/>
              <a:t>A</a:t>
            </a:r>
            <a:r>
              <a:rPr lang="en-US"/>
              <a:t>ctivités spécifiques et systématiques explicitement centrées sur des notions lexicales organisées selon une progression rigoureuse.</a:t>
            </a:r>
            <a:endParaRPr lang="en-US"/>
          </a:p>
          <a:p>
            <a:endParaRPr lang="en-US"/>
          </a:p>
          <a:p>
            <a:r>
              <a:rPr lang="en-US"/>
              <a:t>Processus efficace :</a:t>
            </a:r>
            <a:endParaRPr lang="en-US"/>
          </a:p>
          <a:p>
            <a:endParaRPr lang="en-US"/>
          </a:p>
          <a:p>
            <a:r>
              <a:rPr lang="en-US"/>
              <a:t>-Contextualiser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-Décontextualiser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-Recontextualiser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2" name="object 72"/>
          <p:cNvSpPr txBox="1">
            <a:spLocks noGrp="1"/>
          </p:cNvSpPr>
          <p:nvPr/>
        </p:nvSpPr>
        <p:spPr>
          <a:xfrm>
            <a:off x="338454" y="694689"/>
            <a:ext cx="755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2 Enseigner le vocabulaire  : constituer un vocabulaire actif</a:t>
            </a:r>
            <a:endParaRPr sz="2000" spc="-10" dirty="0"/>
          </a:p>
        </p:txBody>
      </p:sp>
      <p:sp>
        <p:nvSpPr>
          <p:cNvPr id="9" name="Isosceles Triangle 8"/>
          <p:cNvSpPr/>
          <p:nvPr/>
        </p:nvSpPr>
        <p:spPr>
          <a:xfrm rot="21360000">
            <a:off x="4605655" y="2002155"/>
            <a:ext cx="3458210" cy="243141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r>
              <a:rPr lang="fr-FR" altLang="en-US">
                <a:sym typeface="+mn-ea"/>
              </a:rPr>
              <a:t>E</a:t>
            </a:r>
            <a:r>
              <a:rPr lang="fr-FR" altLang="en-US" sz="1400">
                <a:sym typeface="+mn-ea"/>
              </a:rPr>
              <a:t>NTREE : </a:t>
            </a:r>
            <a:r>
              <a:rPr lang="fr-FR" altLang="en-US" sz="1400" b="1">
                <a:sym typeface="+mn-ea"/>
              </a:rPr>
              <a:t>situation d'observation, découverte et prise de conscience</a:t>
            </a:r>
            <a:endParaRPr lang="fr-FR" altLang="en-US" sz="1400" b="1">
              <a:sym typeface="+mn-ea"/>
            </a:endParaRPr>
          </a:p>
          <a:p>
            <a:pPr lvl="0" algn="ctr"/>
            <a:r>
              <a:rPr lang="fr-FR" altLang="en-US" sz="1400">
                <a:sym typeface="+mn-ea"/>
              </a:rPr>
              <a:t>Dispositifs à définir</a:t>
            </a:r>
            <a:endParaRPr lang="fr-FR" altLang="en-US" sz="1400">
              <a:sym typeface="+mn-ea"/>
            </a:endParaRPr>
          </a:p>
          <a:p>
            <a:pPr lvl="0" algn="ctr"/>
            <a:endParaRPr lang="fr-FR" altLang="en-US" sz="1400">
              <a:sym typeface="+mn-ea"/>
            </a:endParaRPr>
          </a:p>
        </p:txBody>
      </p:sp>
      <p:sp>
        <p:nvSpPr>
          <p:cNvPr id="13" name="Isosceles Triangle 12"/>
          <p:cNvSpPr/>
          <p:nvPr/>
        </p:nvSpPr>
        <p:spPr>
          <a:xfrm rot="300000">
            <a:off x="1540510" y="2280920"/>
            <a:ext cx="2882265" cy="246443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sz="1400" b="1">
                <a:sym typeface="+mn-ea"/>
              </a:rPr>
              <a:t>STRUCTURATION</a:t>
            </a:r>
            <a:r>
              <a:rPr lang="fr-FR" altLang="en-US" sz="1400">
                <a:sym typeface="+mn-ea"/>
              </a:rPr>
              <a:t> du lexique, </a:t>
            </a:r>
            <a:r>
              <a:rPr lang="fr-FR" altLang="en-US" sz="1400" b="1">
                <a:sym typeface="+mn-ea"/>
              </a:rPr>
              <a:t>mobilisation</a:t>
            </a:r>
            <a:r>
              <a:rPr lang="fr-FR" altLang="en-US" sz="1400">
                <a:sym typeface="+mn-ea"/>
              </a:rPr>
              <a:t> en contexte</a:t>
            </a:r>
            <a:endParaRPr lang="fr-FR" altLang="en-US" sz="1400"/>
          </a:p>
          <a:p>
            <a:pPr algn="ctr"/>
            <a:r>
              <a:rPr lang="fr-FR" altLang="en-US" sz="1400">
                <a:sym typeface="+mn-ea"/>
              </a:rPr>
              <a:t>Dispositifs à définir</a:t>
            </a:r>
            <a:endParaRPr lang="fr-FR" altLang="en-US" sz="1400"/>
          </a:p>
          <a:p>
            <a:pPr algn="ctr"/>
            <a:endParaRPr lang="fr-FR" altLang="en-US" sz="1400" b="1"/>
          </a:p>
        </p:txBody>
      </p:sp>
      <p:sp>
        <p:nvSpPr>
          <p:cNvPr id="6" name="Isosceles Triangle 5"/>
          <p:cNvSpPr/>
          <p:nvPr/>
        </p:nvSpPr>
        <p:spPr>
          <a:xfrm rot="21360000">
            <a:off x="2446655" y="3903345"/>
            <a:ext cx="3804285" cy="262509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sz="1400" b="1"/>
              <a:t>PROGRAMMATIONS</a:t>
            </a:r>
            <a:endParaRPr lang="fr-FR" altLang="en-US" sz="1400" b="1"/>
          </a:p>
          <a:p>
            <a:pPr algn="ctr"/>
            <a:r>
              <a:rPr lang="fr-FR" altLang="en-US" sz="1400">
                <a:sym typeface="+mn-ea"/>
              </a:rPr>
              <a:t>situations de réemploi</a:t>
            </a:r>
            <a:endParaRPr lang="fr-FR" altLang="en-US" sz="1400"/>
          </a:p>
          <a:p>
            <a:pPr algn="ctr"/>
            <a:r>
              <a:rPr lang="fr-FR" altLang="en-US" sz="1400"/>
              <a:t>lexique, littérature de jeunesse, situations langagières </a:t>
            </a:r>
            <a:endParaRPr lang="fr-FR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07365" y="1275715"/>
            <a:ext cx="8745855" cy="5763260"/>
          </a:xfrm>
        </p:spPr>
        <p:txBody>
          <a:bodyPr wrap="square"/>
          <a:p>
            <a:r>
              <a:rPr lang="en-US"/>
              <a:t>La mémorisation : </a:t>
            </a:r>
            <a:endParaRPr lang="en-US"/>
          </a:p>
          <a:p>
            <a:r>
              <a:rPr lang="en-US"/>
              <a:t>On retient mieux :</a:t>
            </a:r>
            <a:endParaRPr lang="en-US"/>
          </a:p>
          <a:p>
            <a:r>
              <a:rPr lang="en-US"/>
              <a:t>-Lorsqu’on donne du sens,</a:t>
            </a:r>
            <a:endParaRPr lang="en-US"/>
          </a:p>
          <a:p>
            <a:r>
              <a:rPr lang="en-US"/>
              <a:t>-lorsqu’on a rencontré plusieurs fois le mot (10  minimum).</a:t>
            </a:r>
            <a:endParaRPr lang="en-US"/>
          </a:p>
          <a:p>
            <a:r>
              <a:rPr lang="en-US"/>
              <a:t>-lorsqu’on établit des liens entre les mots (synonymie),</a:t>
            </a:r>
            <a:endParaRPr lang="en-US"/>
          </a:p>
          <a:p>
            <a:r>
              <a:rPr lang="en-US"/>
              <a:t>-lorsqu’on catégorise (hyperonymie…),</a:t>
            </a:r>
            <a:endParaRPr lang="en-US"/>
          </a:p>
          <a:p>
            <a:r>
              <a:rPr lang="en-US"/>
              <a:t>-lorsqu’on consolide.</a:t>
            </a:r>
            <a:endParaRPr lang="en-US"/>
          </a:p>
          <a:p>
            <a:endParaRPr lang="en-US"/>
          </a:p>
          <a:p>
            <a:r>
              <a:rPr lang="en-US"/>
              <a:t>L’écrit est un fort activateur de la mémoire. </a:t>
            </a:r>
            <a:endParaRPr lang="en-US"/>
          </a:p>
          <a:p>
            <a:r>
              <a:rPr lang="en-US"/>
              <a:t>On ne peut réactiver que ce qui n’a pas été stocké.</a:t>
            </a:r>
            <a:endParaRPr lang="en-US"/>
          </a:p>
          <a:p>
            <a:r>
              <a:rPr lang="fr-FR" altLang="en-US">
                <a:sym typeface="+mn-ea"/>
              </a:rPr>
              <a:t>Pour un enseignement </a:t>
            </a:r>
            <a:r>
              <a:rPr lang="en-US">
                <a:sym typeface="+mn-ea"/>
              </a:rPr>
              <a:t>programmé du vocabulaire </a:t>
            </a:r>
            <a:r>
              <a:rPr lang="fr-FR" altLang="en-US">
                <a:sym typeface="+mn-ea"/>
              </a:rPr>
              <a:t>:</a:t>
            </a:r>
            <a:endParaRPr lang="fr-FR" altLang="en-US"/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La progression des apprentissages doit être pensée comme une spirale de la PS à la GS </a:t>
            </a:r>
            <a:endParaRPr lang="en-US"/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ym typeface="+mn-ea"/>
              </a:rPr>
              <a:t>selon 2 modalités pédagogiques :</a:t>
            </a:r>
            <a:endParaRPr lang="en-US"/>
          </a:p>
          <a:p>
            <a:pPr indent="0">
              <a:buFont typeface="Arial" panose="020B0604020202020204" pitchFamily="34" charset="0"/>
              <a:buNone/>
            </a:pPr>
            <a:endParaRPr lang="en-US"/>
          </a:p>
          <a:p>
            <a:r>
              <a:rPr lang="en-US">
                <a:sym typeface="+mn-ea"/>
              </a:rPr>
              <a:t>-Un enseignement en continu ancré dans les situations globales (à partir de scripts ou de scénarios)</a:t>
            </a:r>
            <a:endParaRPr lang="en-US"/>
          </a:p>
          <a:p>
            <a:r>
              <a:rPr lang="en-US">
                <a:sym typeface="+mn-ea"/>
              </a:rPr>
              <a:t>-Des séances spécifiques de travail sur la langue.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2" name="object 72"/>
          <p:cNvSpPr txBox="1">
            <a:spLocks noGrp="1"/>
          </p:cNvSpPr>
          <p:nvPr/>
        </p:nvSpPr>
        <p:spPr>
          <a:xfrm>
            <a:off x="338454" y="694689"/>
            <a:ext cx="75590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FF5B9B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fr-FR" sz="2000" spc="-5" dirty="0"/>
              <a:t>2 Enseigner le vocabulaire  : constituer un vocabulaire actif</a:t>
            </a:r>
            <a:endParaRPr sz="2000" spc="-10" dirty="0"/>
          </a:p>
        </p:txBody>
      </p:sp>
      <p:sp>
        <p:nvSpPr>
          <p:cNvPr id="12" name="Oval 11"/>
          <p:cNvSpPr/>
          <p:nvPr/>
        </p:nvSpPr>
        <p:spPr>
          <a:xfrm>
            <a:off x="5882640" y="1083310"/>
            <a:ext cx="25908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fr-FR" altLang="en-US" b="1"/>
              <a:t>MEMORISATION </a:t>
            </a:r>
            <a:r>
              <a:rPr lang="fr-FR" altLang="en-US"/>
              <a:t>ARCHIVAGE</a:t>
            </a:r>
            <a:endParaRPr lang="fr-F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8281</Words>
  <Application>WPS Presentation</Application>
  <PresentationFormat>On-screen Show (4:3)</PresentationFormat>
  <Paragraphs>312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Arial</vt:lpstr>
      <vt:lpstr>Wingdings</vt:lpstr>
      <vt:lpstr>Cambria</vt:lpstr>
      <vt:lpstr>Georgia</vt:lpstr>
      <vt:lpstr>Times New Roman</vt:lpstr>
      <vt:lpstr>Calibri</vt:lpstr>
      <vt:lpstr>Microsoft YaHei</vt:lpstr>
      <vt:lpstr>Office Theme</vt:lpstr>
      <vt:lpstr>FORMATION  REP + Cycle 1  Comment concevoir des séquences de langage efficaces au Cycle 1 ?  Janvier Février 2017</vt:lpstr>
      <vt:lpstr>PowerPoint 演示文稿</vt:lpstr>
      <vt:lpstr> </vt:lpstr>
      <vt:lpstr>Lexique ou vocabulaire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Comment concevoir une séquence d'apprentissage?</vt:lpstr>
      <vt:lpstr>PowerPoint 演示文稿</vt:lpstr>
      <vt:lpstr>Présentation d'une séquence de langage sur thème du carnaval guyanais. </vt:lpstr>
      <vt:lpstr>Mise en activité</vt:lpstr>
      <vt:lpstr>Feuille de route</vt:lpstr>
      <vt:lpstr>Synthèse et mise en commun des séquences conçues:</vt:lpstr>
      <vt:lpstr>DES RESSOURCES EN LIGNE</vt:lpstr>
      <vt:lpstr>PowerPoint 演示文稿</vt:lpstr>
      <vt:lpstr>QUELQUES PISTES SUPPLEMENTAIRES</vt:lpstr>
      <vt:lpstr>PowerPoint 演示文稿</vt:lpstr>
      <vt:lpstr>PowerPoint 演示文稿</vt:lpstr>
      <vt:lpstr>Activités de tri et classement</vt:lpstr>
      <vt:lpstr>Jeu des familles pour aborder les termes génériques</vt:lpstr>
      <vt:lpstr>PowerPoint 演示文稿</vt:lpstr>
      <vt:lpstr>Les familles</vt:lpstr>
      <vt:lpstr>         Encore des pistes ?</vt:lpstr>
      <vt:lpstr>CONCLUSION</vt:lpstr>
      <vt:lpstr>PowerPoint 演示文稿</vt:lpstr>
      <vt:lpstr>Merci de votre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prévention des difficultés scolaires à l’école maternelle :</dc:title>
  <dc:creator>IA95</dc:creator>
  <cp:lastModifiedBy>Flo</cp:lastModifiedBy>
  <cp:revision>16</cp:revision>
  <dcterms:created xsi:type="dcterms:W3CDTF">2017-01-12T10:46:00Z</dcterms:created>
  <dcterms:modified xsi:type="dcterms:W3CDTF">2017-01-31T13:50:21Z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2014-01-10T00:00:00Z</vt:filetime>
  </property>
  <property fmtid="{D5CDD505-2E9C-101B-9397-08002B2CF9AE}" pid="3" name="Creator">
    <vt:lpwstr>Impress</vt:lpwstr>
  </property>
  <property fmtid="{D5CDD505-2E9C-101B-9397-08002B2CF9AE}" pid="4" name="LastSaved">
    <vt:filetime>2014-01-10T00:00:00Z</vt:filetime>
  </property>
  <property fmtid="{D5CDD505-2E9C-101B-9397-08002B2CF9AE}" pid="5" name="KSOProductBuildVer">
    <vt:lpwstr>1033-10.2.0.5811</vt:lpwstr>
  </property>
</Properties>
</file>